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58" r:id="rId1"/>
  </p:sldMasterIdLst>
  <p:notesMasterIdLst>
    <p:notesMasterId r:id="rId16"/>
  </p:notesMasterIdLst>
  <p:sldIdLst>
    <p:sldId id="256" r:id="rId2"/>
    <p:sldId id="260" r:id="rId3"/>
    <p:sldId id="259" r:id="rId4"/>
    <p:sldId id="266" r:id="rId5"/>
    <p:sldId id="267" r:id="rId6"/>
    <p:sldId id="270" r:id="rId7"/>
    <p:sldId id="271" r:id="rId8"/>
    <p:sldId id="272" r:id="rId9"/>
    <p:sldId id="273" r:id="rId10"/>
    <p:sldId id="274" r:id="rId11"/>
    <p:sldId id="269" r:id="rId12"/>
    <p:sldId id="262" r:id="rId13"/>
    <p:sldId id="263" r:id="rId14"/>
    <p:sldId id="264" r:id="rId15"/>
  </p:sldIdLst>
  <p:sldSz cx="12192000" cy="6858000"/>
  <p:notesSz cx="6858000" cy="9144000"/>
  <p:embeddedFontLst>
    <p:embeddedFont>
      <p:font typeface="Century Gothic" panose="020B0502020202020204" pitchFamily="34" charset="0"/>
      <p:regular r:id="rId17"/>
      <p:bold r:id="rId18"/>
      <p:italic r:id="rId19"/>
      <p:boldItalic r:id="rId2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4818" autoAdjust="0"/>
  </p:normalViewPr>
  <p:slideViewPr>
    <p:cSldViewPr snapToGrid="0">
      <p:cViewPr varScale="1">
        <p:scale>
          <a:sx n="52" d="100"/>
          <a:sy n="52" d="100"/>
        </p:scale>
        <p:origin x="1136" y="5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5"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ray, Richelle" userId="f76beb1e-257e-46a5-9bc3-8bd32e6d901a" providerId="ADAL" clId="{1B55AD0D-BD53-4424-A7A9-6E97923989B0}"/>
    <pc:docChg chg="undo custSel modSld sldOrd">
      <pc:chgData name="Gray, Richelle" userId="f76beb1e-257e-46a5-9bc3-8bd32e6d901a" providerId="ADAL" clId="{1B55AD0D-BD53-4424-A7A9-6E97923989B0}" dt="2026-10-15T15:02:39.640" v="206" actId="1076"/>
      <pc:docMkLst>
        <pc:docMk/>
      </pc:docMkLst>
      <pc:sldChg chg="modSp mod">
        <pc:chgData name="Gray, Richelle" userId="f76beb1e-257e-46a5-9bc3-8bd32e6d901a" providerId="ADAL" clId="{1B55AD0D-BD53-4424-A7A9-6E97923989B0}" dt="2026-10-13T18:39:59.224" v="111" actId="20577"/>
        <pc:sldMkLst>
          <pc:docMk/>
          <pc:sldMk cId="0" sldId="256"/>
        </pc:sldMkLst>
        <pc:spChg chg="mod">
          <ac:chgData name="Gray, Richelle" userId="f76beb1e-257e-46a5-9bc3-8bd32e6d901a" providerId="ADAL" clId="{1B55AD0D-BD53-4424-A7A9-6E97923989B0}" dt="2026-10-13T18:39:59.224" v="111" actId="20577"/>
          <ac:spMkLst>
            <pc:docMk/>
            <pc:sldMk cId="0" sldId="256"/>
            <ac:spMk id="63" creationId="{00000000-0000-0000-0000-000000000000}"/>
          </ac:spMkLst>
        </pc:spChg>
      </pc:sldChg>
      <pc:sldChg chg="modSp mod">
        <pc:chgData name="Gray, Richelle" userId="f76beb1e-257e-46a5-9bc3-8bd32e6d901a" providerId="ADAL" clId="{1B55AD0D-BD53-4424-A7A9-6E97923989B0}" dt="2026-10-13T18:39:54.411" v="110" actId="20577"/>
        <pc:sldMkLst>
          <pc:docMk/>
          <pc:sldMk cId="0" sldId="259"/>
        </pc:sldMkLst>
        <pc:spChg chg="mod">
          <ac:chgData name="Gray, Richelle" userId="f76beb1e-257e-46a5-9bc3-8bd32e6d901a" providerId="ADAL" clId="{1B55AD0D-BD53-4424-A7A9-6E97923989B0}" dt="2026-10-13T18:39:54.411" v="110" actId="20577"/>
          <ac:spMkLst>
            <pc:docMk/>
            <pc:sldMk cId="0" sldId="259"/>
            <ac:spMk id="83" creationId="{00000000-0000-0000-0000-000000000000}"/>
          </ac:spMkLst>
        </pc:spChg>
      </pc:sldChg>
      <pc:sldChg chg="addSp modSp mod">
        <pc:chgData name="Gray, Richelle" userId="f76beb1e-257e-46a5-9bc3-8bd32e6d901a" providerId="ADAL" clId="{1B55AD0D-BD53-4424-A7A9-6E97923989B0}" dt="2026-10-15T15:02:39.640" v="206" actId="1076"/>
        <pc:sldMkLst>
          <pc:docMk/>
          <pc:sldMk cId="0" sldId="264"/>
        </pc:sldMkLst>
        <pc:picChg chg="add mod">
          <ac:chgData name="Gray, Richelle" userId="f76beb1e-257e-46a5-9bc3-8bd32e6d901a" providerId="ADAL" clId="{1B55AD0D-BD53-4424-A7A9-6E97923989B0}" dt="2026-10-15T15:02:39.640" v="206" actId="1076"/>
          <ac:picMkLst>
            <pc:docMk/>
            <pc:sldMk cId="0" sldId="264"/>
            <ac:picMk id="3" creationId="{8E5D80F5-C1EF-8FF9-708C-BE84E57D987B}"/>
          </ac:picMkLst>
        </pc:picChg>
      </pc:sldChg>
      <pc:sldChg chg="modSp mod">
        <pc:chgData name="Gray, Richelle" userId="f76beb1e-257e-46a5-9bc3-8bd32e6d901a" providerId="ADAL" clId="{1B55AD0D-BD53-4424-A7A9-6E97923989B0}" dt="2026-10-13T18:40:21.515" v="144" actId="20577"/>
        <pc:sldMkLst>
          <pc:docMk/>
          <pc:sldMk cId="4192658099" sldId="266"/>
        </pc:sldMkLst>
        <pc:spChg chg="mod">
          <ac:chgData name="Gray, Richelle" userId="f76beb1e-257e-46a5-9bc3-8bd32e6d901a" providerId="ADAL" clId="{1B55AD0D-BD53-4424-A7A9-6E97923989B0}" dt="2026-10-13T18:40:21.515" v="144" actId="20577"/>
          <ac:spMkLst>
            <pc:docMk/>
            <pc:sldMk cId="4192658099" sldId="266"/>
            <ac:spMk id="101" creationId="{190A64D2-8C02-9E18-07ED-7CA381B576B3}"/>
          </ac:spMkLst>
        </pc:spChg>
      </pc:sldChg>
      <pc:sldChg chg="modSp mod">
        <pc:chgData name="Gray, Richelle" userId="f76beb1e-257e-46a5-9bc3-8bd32e6d901a" providerId="ADAL" clId="{1B55AD0D-BD53-4424-A7A9-6E97923989B0}" dt="2026-10-13T18:40:37.686" v="154" actId="20577"/>
        <pc:sldMkLst>
          <pc:docMk/>
          <pc:sldMk cId="3655463393" sldId="267"/>
        </pc:sldMkLst>
        <pc:spChg chg="mod">
          <ac:chgData name="Gray, Richelle" userId="f76beb1e-257e-46a5-9bc3-8bd32e6d901a" providerId="ADAL" clId="{1B55AD0D-BD53-4424-A7A9-6E97923989B0}" dt="2026-10-13T18:37:20.371" v="71" actId="20577"/>
          <ac:spMkLst>
            <pc:docMk/>
            <pc:sldMk cId="3655463393" sldId="267"/>
            <ac:spMk id="100" creationId="{8C7AB8F3-10A5-1F08-E04C-CED06BE6E7DC}"/>
          </ac:spMkLst>
        </pc:spChg>
        <pc:spChg chg="mod">
          <ac:chgData name="Gray, Richelle" userId="f76beb1e-257e-46a5-9bc3-8bd32e6d901a" providerId="ADAL" clId="{1B55AD0D-BD53-4424-A7A9-6E97923989B0}" dt="2026-10-13T18:40:37.686" v="154" actId="20577"/>
          <ac:spMkLst>
            <pc:docMk/>
            <pc:sldMk cId="3655463393" sldId="267"/>
            <ac:spMk id="101" creationId="{8E4D1F72-4530-B0FE-CD19-3D652DF74B0F}"/>
          </ac:spMkLst>
        </pc:spChg>
      </pc:sldChg>
      <pc:sldChg chg="ord">
        <pc:chgData name="Gray, Richelle" userId="f76beb1e-257e-46a5-9bc3-8bd32e6d901a" providerId="ADAL" clId="{1B55AD0D-BD53-4424-A7A9-6E97923989B0}" dt="2026-10-13T18:33:45.663" v="2" actId="20578"/>
        <pc:sldMkLst>
          <pc:docMk/>
          <pc:sldMk cId="3989687016" sldId="270"/>
        </pc:sldMkLst>
      </pc:sldChg>
      <pc:sldChg chg="delSp modSp mod ord">
        <pc:chgData name="Gray, Richelle" userId="f76beb1e-257e-46a5-9bc3-8bd32e6d901a" providerId="ADAL" clId="{1B55AD0D-BD53-4424-A7A9-6E97923989B0}" dt="2026-10-13T18:41:43.803" v="204" actId="478"/>
        <pc:sldMkLst>
          <pc:docMk/>
          <pc:sldMk cId="2608833430" sldId="272"/>
        </pc:sldMkLst>
        <pc:spChg chg="mod">
          <ac:chgData name="Gray, Richelle" userId="f76beb1e-257e-46a5-9bc3-8bd32e6d901a" providerId="ADAL" clId="{1B55AD0D-BD53-4424-A7A9-6E97923989B0}" dt="2026-10-13T18:41:35.651" v="202" actId="20577"/>
          <ac:spMkLst>
            <pc:docMk/>
            <pc:sldMk cId="2608833430" sldId="272"/>
            <ac:spMk id="100" creationId="{9160D913-8BCA-AD9F-F99A-A434747E9E3E}"/>
          </ac:spMkLst>
        </pc:spChg>
      </pc:sldChg>
      <pc:sldChg chg="modSp mod">
        <pc:chgData name="Gray, Richelle" userId="f76beb1e-257e-46a5-9bc3-8bd32e6d901a" providerId="ADAL" clId="{1B55AD0D-BD53-4424-A7A9-6E97923989B0}" dt="2026-10-13T18:38:34.856" v="109" actId="20577"/>
        <pc:sldMkLst>
          <pc:docMk/>
          <pc:sldMk cId="2825810733" sldId="273"/>
        </pc:sldMkLst>
        <pc:spChg chg="mod">
          <ac:chgData name="Gray, Richelle" userId="f76beb1e-257e-46a5-9bc3-8bd32e6d901a" providerId="ADAL" clId="{1B55AD0D-BD53-4424-A7A9-6E97923989B0}" dt="2026-10-13T18:38:34.856" v="109" actId="20577"/>
          <ac:spMkLst>
            <pc:docMk/>
            <pc:sldMk cId="2825810733" sldId="273"/>
            <ac:spMk id="100" creationId="{547A6A31-ED18-B145-16D7-5A52AB22E344}"/>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4_1">
  <dgm:title val=""/>
  <dgm:desc val=""/>
  <dgm:catLst>
    <dgm:cat type="accent4" pri="11100"/>
  </dgm:catLst>
  <dgm:styleLbl name="node0">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0NoLn">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1NoLn">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ltNode1NoLn">
    <dgm:fillClrLst meth="repeat">
      <a:schemeClr val="lt1">
        <a:tint val="75000"/>
      </a:schemeClr>
    </dgm:fillClrLst>
    <dgm:linClrLst meth="repeat">
      <a:schemeClr val="accent4">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4">
        <a:shade val="80000"/>
      </a:schemeClr>
    </dgm:linClrLst>
    <dgm:effectClrLst/>
    <dgm:txLinClrLst/>
    <dgm:txFillClrLst/>
    <dgm:txEffectClrLst/>
  </dgm:styleLbl>
  <dgm:styleLbl name="node2">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2NoLn">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3NoLn">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4NoLn">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fg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align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bg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dgm:txEffectClrLst/>
  </dgm:styleLbl>
  <dgm:styleLbl name="parChTrans2D2">
    <dgm:fillClrLst meth="repeat">
      <a:schemeClr val="accent4"/>
    </dgm:fillClrLst>
    <dgm:linClrLst meth="repeat">
      <a:schemeClr val="accent4"/>
    </dgm:linClrLst>
    <dgm:effectClrLst/>
    <dgm:txLinClrLst/>
    <dgm:txFillClrLst/>
    <dgm:txEffectClrLst/>
  </dgm:styleLbl>
  <dgm:styleLbl name="parChTrans2D3">
    <dgm:fillClrLst meth="repeat">
      <a:schemeClr val="accent4"/>
    </dgm:fillClrLst>
    <dgm:linClrLst meth="repeat">
      <a:schemeClr val="accent4"/>
    </dgm:linClrLst>
    <dgm:effectClrLst/>
    <dgm:txLinClrLst/>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conF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align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trAlignAcc1">
    <dgm:fillClrLst meth="repeat">
      <a:schemeClr val="accent4">
        <a:alpha val="40000"/>
        <a:tint val="40000"/>
      </a:schemeClr>
    </dgm:fillClrLst>
    <dgm:linClrLst meth="repeat">
      <a:schemeClr val="accent4"/>
    </dgm:linClrLst>
    <dgm:effectClrLst/>
    <dgm:txLinClrLst/>
    <dgm:txFillClrLst meth="repeat">
      <a:schemeClr val="dk1"/>
    </dgm:txFillClrLst>
    <dgm:txEffectClrLst/>
  </dgm:styleLbl>
  <dgm:styleLbl name="b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fgAcc0">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2">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3">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4">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meth="repeat">
      <a:schemeClr val="dk1"/>
    </dgm:txFillClrLst>
    <dgm:txEffectClrLst/>
  </dgm:styleLbl>
</dgm:colorsDef>
</file>

<file path=ppt/diagrams/data1.xml><?xml version="1.0" encoding="utf-8"?>
<dgm:dataModel xmlns:dgm="http://schemas.openxmlformats.org/drawingml/2006/diagram" xmlns:a="http://schemas.openxmlformats.org/drawingml/2006/main">
  <dgm:ptLst>
    <dgm:pt modelId="{EC1504FA-C885-431F-B6EF-C806DB7702FE}" type="doc">
      <dgm:prSet loTypeId="urn:microsoft.com/office/officeart/2005/8/layout/radial1" loCatId="relationship" qsTypeId="urn:microsoft.com/office/officeart/2005/8/quickstyle/simple2" qsCatId="simple" csTypeId="urn:microsoft.com/office/officeart/2005/8/colors/accent4_1" csCatId="accent4" phldr="1"/>
      <dgm:spPr/>
      <dgm:t>
        <a:bodyPr/>
        <a:lstStyle/>
        <a:p>
          <a:endParaRPr lang="en-US"/>
        </a:p>
      </dgm:t>
    </dgm:pt>
    <dgm:pt modelId="{CE33ECE0-A781-4577-B913-DA36B5A4DECF}">
      <dgm:prSet phldrT="[Text]" phldr="0"/>
      <dgm:spPr/>
      <dgm:t>
        <a:bodyPr/>
        <a:lstStyle/>
        <a:p>
          <a:r>
            <a:rPr lang="en-US" b="1" dirty="0"/>
            <a:t>Power Mobility Participation</a:t>
          </a:r>
        </a:p>
      </dgm:t>
    </dgm:pt>
    <dgm:pt modelId="{30283B40-AC90-4705-86AF-40B340B11819}" type="parTrans" cxnId="{F469314F-3387-42A5-865F-19F04E35848E}">
      <dgm:prSet/>
      <dgm:spPr/>
      <dgm:t>
        <a:bodyPr/>
        <a:lstStyle/>
        <a:p>
          <a:endParaRPr lang="en-US"/>
        </a:p>
      </dgm:t>
    </dgm:pt>
    <dgm:pt modelId="{912DE79A-DAE1-478F-A905-895D3EA36B37}" type="sibTrans" cxnId="{F469314F-3387-42A5-865F-19F04E35848E}">
      <dgm:prSet/>
      <dgm:spPr/>
      <dgm:t>
        <a:bodyPr/>
        <a:lstStyle/>
        <a:p>
          <a:endParaRPr lang="en-US"/>
        </a:p>
      </dgm:t>
    </dgm:pt>
    <dgm:pt modelId="{B92D8E78-AD38-41E4-ACE9-D24A73A7092C}">
      <dgm:prSet phldrT="[Text]" phldr="0"/>
      <dgm:spPr/>
      <dgm:t>
        <a:bodyPr/>
        <a:lstStyle/>
        <a:p>
          <a:r>
            <a:rPr lang="en-US" dirty="0">
              <a:highlight>
                <a:srgbClr val="00FFFF"/>
              </a:highlight>
            </a:rPr>
            <a:t>Cognitive function</a:t>
          </a:r>
        </a:p>
      </dgm:t>
    </dgm:pt>
    <dgm:pt modelId="{6440352C-F8B1-4FC3-935D-E0AE8B2ECBC2}" type="parTrans" cxnId="{D6E70FCE-7145-44C9-B685-8C259D7BB136}">
      <dgm:prSet/>
      <dgm:spPr/>
      <dgm:t>
        <a:bodyPr/>
        <a:lstStyle/>
        <a:p>
          <a:endParaRPr lang="en-US"/>
        </a:p>
      </dgm:t>
    </dgm:pt>
    <dgm:pt modelId="{51D030EE-0373-46B7-86F0-49836B0D2439}" type="sibTrans" cxnId="{D6E70FCE-7145-44C9-B685-8C259D7BB136}">
      <dgm:prSet/>
      <dgm:spPr/>
      <dgm:t>
        <a:bodyPr/>
        <a:lstStyle/>
        <a:p>
          <a:endParaRPr lang="en-US"/>
        </a:p>
      </dgm:t>
    </dgm:pt>
    <dgm:pt modelId="{04647F1F-554A-4B20-8975-71DF02FC76AD}">
      <dgm:prSet phldrT="[Text]" phldr="0"/>
      <dgm:spPr/>
      <dgm:t>
        <a:bodyPr/>
        <a:lstStyle/>
        <a:p>
          <a:r>
            <a:rPr lang="en-US" dirty="0"/>
            <a:t>Previous experience </a:t>
          </a:r>
        </a:p>
      </dgm:t>
    </dgm:pt>
    <dgm:pt modelId="{87F35319-9CD8-488F-9F84-F70537C85C3D}" type="parTrans" cxnId="{F86C4B1F-CD47-4658-9554-0FA290044C3D}">
      <dgm:prSet/>
      <dgm:spPr/>
      <dgm:t>
        <a:bodyPr/>
        <a:lstStyle/>
        <a:p>
          <a:endParaRPr lang="en-US"/>
        </a:p>
      </dgm:t>
    </dgm:pt>
    <dgm:pt modelId="{575BB18C-923C-4B77-9DB1-AD69D3CC67FC}" type="sibTrans" cxnId="{F86C4B1F-CD47-4658-9554-0FA290044C3D}">
      <dgm:prSet/>
      <dgm:spPr/>
      <dgm:t>
        <a:bodyPr/>
        <a:lstStyle/>
        <a:p>
          <a:endParaRPr lang="en-US"/>
        </a:p>
      </dgm:t>
    </dgm:pt>
    <dgm:pt modelId="{F59346D2-AB5E-4A39-990D-9E9D43B3CF74}">
      <dgm:prSet phldrT="[Text]" phldr="0"/>
      <dgm:spPr/>
      <dgm:t>
        <a:bodyPr/>
        <a:lstStyle/>
        <a:p>
          <a:r>
            <a:rPr lang="en-US"/>
            <a:t>Environmental demands</a:t>
          </a:r>
          <a:endParaRPr lang="en-US" dirty="0"/>
        </a:p>
      </dgm:t>
    </dgm:pt>
    <dgm:pt modelId="{98BB957E-55C4-4616-898F-97FD5FF15045}" type="parTrans" cxnId="{2200B9C7-B042-498B-A4E2-3A219284952A}">
      <dgm:prSet/>
      <dgm:spPr/>
      <dgm:t>
        <a:bodyPr/>
        <a:lstStyle/>
        <a:p>
          <a:endParaRPr lang="en-US"/>
        </a:p>
      </dgm:t>
    </dgm:pt>
    <dgm:pt modelId="{F6768E31-32B0-4A0A-86E1-A4C68A67BDB8}" type="sibTrans" cxnId="{2200B9C7-B042-498B-A4E2-3A219284952A}">
      <dgm:prSet/>
      <dgm:spPr/>
      <dgm:t>
        <a:bodyPr/>
        <a:lstStyle/>
        <a:p>
          <a:endParaRPr lang="en-US"/>
        </a:p>
      </dgm:t>
    </dgm:pt>
    <dgm:pt modelId="{EFF61D27-2A9D-4031-B61D-D659B3699BDD}">
      <dgm:prSet phldrT="[Text]" phldr="0"/>
      <dgm:spPr/>
      <dgm:t>
        <a:bodyPr/>
        <a:lstStyle/>
        <a:p>
          <a:r>
            <a:rPr lang="en-US" dirty="0"/>
            <a:t>Training opportunities</a:t>
          </a:r>
        </a:p>
      </dgm:t>
    </dgm:pt>
    <dgm:pt modelId="{DEDDC4AD-41CB-4918-A143-EC8C93DC309A}" type="parTrans" cxnId="{FD3B5182-F3F8-42D7-830B-6FA55B62DBBB}">
      <dgm:prSet/>
      <dgm:spPr/>
      <dgm:t>
        <a:bodyPr/>
        <a:lstStyle/>
        <a:p>
          <a:endParaRPr lang="en-US"/>
        </a:p>
      </dgm:t>
    </dgm:pt>
    <dgm:pt modelId="{034029F3-E4C8-4955-8AAB-35C45F8CDA19}" type="sibTrans" cxnId="{FD3B5182-F3F8-42D7-830B-6FA55B62DBBB}">
      <dgm:prSet/>
      <dgm:spPr/>
      <dgm:t>
        <a:bodyPr/>
        <a:lstStyle/>
        <a:p>
          <a:endParaRPr lang="en-US"/>
        </a:p>
      </dgm:t>
    </dgm:pt>
    <dgm:pt modelId="{9D266A79-1A6F-4E29-B667-398BA590DCCE}">
      <dgm:prSet phldrT="[Text]" phldr="0"/>
      <dgm:spPr/>
      <dgm:t>
        <a:bodyPr/>
        <a:lstStyle/>
        <a:p>
          <a:r>
            <a:rPr lang="en-US" dirty="0"/>
            <a:t>Physical abilities</a:t>
          </a:r>
        </a:p>
      </dgm:t>
    </dgm:pt>
    <dgm:pt modelId="{FDAC4496-385B-4AEC-9C40-F4FF3479219D}" type="parTrans" cxnId="{871B7C1E-E334-4C3E-9211-26D6A76AA9F9}">
      <dgm:prSet/>
      <dgm:spPr/>
      <dgm:t>
        <a:bodyPr/>
        <a:lstStyle/>
        <a:p>
          <a:endParaRPr lang="en-US"/>
        </a:p>
      </dgm:t>
    </dgm:pt>
    <dgm:pt modelId="{7D2B3D45-78AC-4548-AA15-DF5A06BE49E4}" type="sibTrans" cxnId="{871B7C1E-E334-4C3E-9211-26D6A76AA9F9}">
      <dgm:prSet/>
      <dgm:spPr/>
      <dgm:t>
        <a:bodyPr/>
        <a:lstStyle/>
        <a:p>
          <a:endParaRPr lang="en-US"/>
        </a:p>
      </dgm:t>
    </dgm:pt>
    <dgm:pt modelId="{43A76601-9197-4820-824E-6351806EE315}">
      <dgm:prSet phldrT="[Text]" phldr="0"/>
      <dgm:spPr/>
      <dgm:t>
        <a:bodyPr/>
        <a:lstStyle/>
        <a:p>
          <a:r>
            <a:rPr lang="en-US" dirty="0"/>
            <a:t>Support systems</a:t>
          </a:r>
        </a:p>
      </dgm:t>
    </dgm:pt>
    <dgm:pt modelId="{3BB4EADB-44ED-42FE-A694-F8FAA8AD701C}" type="parTrans" cxnId="{2FAA2801-E3BB-46D0-9191-05A11ADB9313}">
      <dgm:prSet/>
      <dgm:spPr/>
      <dgm:t>
        <a:bodyPr/>
        <a:lstStyle/>
        <a:p>
          <a:endParaRPr lang="en-US"/>
        </a:p>
      </dgm:t>
    </dgm:pt>
    <dgm:pt modelId="{0CBC995C-0993-40F7-8D1C-BC413DACFD65}" type="sibTrans" cxnId="{2FAA2801-E3BB-46D0-9191-05A11ADB9313}">
      <dgm:prSet/>
      <dgm:spPr/>
      <dgm:t>
        <a:bodyPr/>
        <a:lstStyle/>
        <a:p>
          <a:endParaRPr lang="en-US"/>
        </a:p>
      </dgm:t>
    </dgm:pt>
    <dgm:pt modelId="{DE9B11AB-A767-4A2A-BD1C-A36DD26D2F2B}" type="pres">
      <dgm:prSet presAssocID="{EC1504FA-C885-431F-B6EF-C806DB7702FE}" presName="cycle" presStyleCnt="0">
        <dgm:presLayoutVars>
          <dgm:chMax val="1"/>
          <dgm:dir/>
          <dgm:animLvl val="ctr"/>
          <dgm:resizeHandles val="exact"/>
        </dgm:presLayoutVars>
      </dgm:prSet>
      <dgm:spPr/>
    </dgm:pt>
    <dgm:pt modelId="{1E8D4E3E-EEB6-4DAC-9AFF-2C84A699871B}" type="pres">
      <dgm:prSet presAssocID="{CE33ECE0-A781-4577-B913-DA36B5A4DECF}" presName="centerShape" presStyleLbl="node0" presStyleIdx="0" presStyleCnt="1"/>
      <dgm:spPr/>
    </dgm:pt>
    <dgm:pt modelId="{1B9662B9-5B97-407A-A57A-B91E26ADE42B}" type="pres">
      <dgm:prSet presAssocID="{6440352C-F8B1-4FC3-935D-E0AE8B2ECBC2}" presName="Name9" presStyleLbl="parChTrans1D2" presStyleIdx="0" presStyleCnt="6"/>
      <dgm:spPr/>
    </dgm:pt>
    <dgm:pt modelId="{780E28AD-5AA4-47B6-B775-712754458F6F}" type="pres">
      <dgm:prSet presAssocID="{6440352C-F8B1-4FC3-935D-E0AE8B2ECBC2}" presName="connTx" presStyleLbl="parChTrans1D2" presStyleIdx="0" presStyleCnt="6"/>
      <dgm:spPr/>
    </dgm:pt>
    <dgm:pt modelId="{AD71BB7F-33BF-449C-9A28-AF83001DF202}" type="pres">
      <dgm:prSet presAssocID="{B92D8E78-AD38-41E4-ACE9-D24A73A7092C}" presName="node" presStyleLbl="node1" presStyleIdx="0" presStyleCnt="6">
        <dgm:presLayoutVars>
          <dgm:bulletEnabled val="1"/>
        </dgm:presLayoutVars>
      </dgm:prSet>
      <dgm:spPr/>
    </dgm:pt>
    <dgm:pt modelId="{D2B2333B-05E3-47A7-B5CE-8BB2803AD3EB}" type="pres">
      <dgm:prSet presAssocID="{87F35319-9CD8-488F-9F84-F70537C85C3D}" presName="Name9" presStyleLbl="parChTrans1D2" presStyleIdx="1" presStyleCnt="6"/>
      <dgm:spPr/>
    </dgm:pt>
    <dgm:pt modelId="{E49DA20F-356D-4D0E-AA82-B2C0566D2461}" type="pres">
      <dgm:prSet presAssocID="{87F35319-9CD8-488F-9F84-F70537C85C3D}" presName="connTx" presStyleLbl="parChTrans1D2" presStyleIdx="1" presStyleCnt="6"/>
      <dgm:spPr/>
    </dgm:pt>
    <dgm:pt modelId="{B7B818BA-48BA-461A-B8DB-7F9AED058222}" type="pres">
      <dgm:prSet presAssocID="{04647F1F-554A-4B20-8975-71DF02FC76AD}" presName="node" presStyleLbl="node1" presStyleIdx="1" presStyleCnt="6">
        <dgm:presLayoutVars>
          <dgm:bulletEnabled val="1"/>
        </dgm:presLayoutVars>
      </dgm:prSet>
      <dgm:spPr/>
    </dgm:pt>
    <dgm:pt modelId="{865BA22A-C0A0-4B9F-BCA4-6E4143BAAF8C}" type="pres">
      <dgm:prSet presAssocID="{98BB957E-55C4-4616-898F-97FD5FF15045}" presName="Name9" presStyleLbl="parChTrans1D2" presStyleIdx="2" presStyleCnt="6"/>
      <dgm:spPr/>
    </dgm:pt>
    <dgm:pt modelId="{D1C2D06F-443D-4312-8A72-178D671E38F5}" type="pres">
      <dgm:prSet presAssocID="{98BB957E-55C4-4616-898F-97FD5FF15045}" presName="connTx" presStyleLbl="parChTrans1D2" presStyleIdx="2" presStyleCnt="6"/>
      <dgm:spPr/>
    </dgm:pt>
    <dgm:pt modelId="{1ED33F7D-2824-423A-A605-07AED2D9CBA2}" type="pres">
      <dgm:prSet presAssocID="{F59346D2-AB5E-4A39-990D-9E9D43B3CF74}" presName="node" presStyleLbl="node1" presStyleIdx="2" presStyleCnt="6">
        <dgm:presLayoutVars>
          <dgm:bulletEnabled val="1"/>
        </dgm:presLayoutVars>
      </dgm:prSet>
      <dgm:spPr/>
    </dgm:pt>
    <dgm:pt modelId="{D8BB354F-B674-4212-9C84-8955FD7113D0}" type="pres">
      <dgm:prSet presAssocID="{DEDDC4AD-41CB-4918-A143-EC8C93DC309A}" presName="Name9" presStyleLbl="parChTrans1D2" presStyleIdx="3" presStyleCnt="6"/>
      <dgm:spPr/>
    </dgm:pt>
    <dgm:pt modelId="{C735C780-3755-40CE-93D2-8B4188E1658C}" type="pres">
      <dgm:prSet presAssocID="{DEDDC4AD-41CB-4918-A143-EC8C93DC309A}" presName="connTx" presStyleLbl="parChTrans1D2" presStyleIdx="3" presStyleCnt="6"/>
      <dgm:spPr/>
    </dgm:pt>
    <dgm:pt modelId="{303D86DB-22FF-466D-AE94-5662F9A0A0D4}" type="pres">
      <dgm:prSet presAssocID="{EFF61D27-2A9D-4031-B61D-D659B3699BDD}" presName="node" presStyleLbl="node1" presStyleIdx="3" presStyleCnt="6">
        <dgm:presLayoutVars>
          <dgm:bulletEnabled val="1"/>
        </dgm:presLayoutVars>
      </dgm:prSet>
      <dgm:spPr/>
    </dgm:pt>
    <dgm:pt modelId="{08574DEB-12BB-480F-B757-3DCF9EB85A58}" type="pres">
      <dgm:prSet presAssocID="{FDAC4496-385B-4AEC-9C40-F4FF3479219D}" presName="Name9" presStyleLbl="parChTrans1D2" presStyleIdx="4" presStyleCnt="6"/>
      <dgm:spPr/>
    </dgm:pt>
    <dgm:pt modelId="{CAD5BCB9-E60C-42EA-971B-68A5E675AEEC}" type="pres">
      <dgm:prSet presAssocID="{FDAC4496-385B-4AEC-9C40-F4FF3479219D}" presName="connTx" presStyleLbl="parChTrans1D2" presStyleIdx="4" presStyleCnt="6"/>
      <dgm:spPr/>
    </dgm:pt>
    <dgm:pt modelId="{3B42B488-893F-4EF0-892D-1BAEF553B90B}" type="pres">
      <dgm:prSet presAssocID="{9D266A79-1A6F-4E29-B667-398BA590DCCE}" presName="node" presStyleLbl="node1" presStyleIdx="4" presStyleCnt="6">
        <dgm:presLayoutVars>
          <dgm:bulletEnabled val="1"/>
        </dgm:presLayoutVars>
      </dgm:prSet>
      <dgm:spPr/>
    </dgm:pt>
    <dgm:pt modelId="{AA1C8E8C-95C3-4744-9EE8-5CE3EF952A3F}" type="pres">
      <dgm:prSet presAssocID="{3BB4EADB-44ED-42FE-A694-F8FAA8AD701C}" presName="Name9" presStyleLbl="parChTrans1D2" presStyleIdx="5" presStyleCnt="6"/>
      <dgm:spPr/>
    </dgm:pt>
    <dgm:pt modelId="{AF5A3297-FD26-406E-A458-B179AAED43DD}" type="pres">
      <dgm:prSet presAssocID="{3BB4EADB-44ED-42FE-A694-F8FAA8AD701C}" presName="connTx" presStyleLbl="parChTrans1D2" presStyleIdx="5" presStyleCnt="6"/>
      <dgm:spPr/>
    </dgm:pt>
    <dgm:pt modelId="{2F1D51E0-9595-4C46-8DCF-0AE40D43A97B}" type="pres">
      <dgm:prSet presAssocID="{43A76601-9197-4820-824E-6351806EE315}" presName="node" presStyleLbl="node1" presStyleIdx="5" presStyleCnt="6">
        <dgm:presLayoutVars>
          <dgm:bulletEnabled val="1"/>
        </dgm:presLayoutVars>
      </dgm:prSet>
      <dgm:spPr/>
    </dgm:pt>
  </dgm:ptLst>
  <dgm:cxnLst>
    <dgm:cxn modelId="{2FAA2801-E3BB-46D0-9191-05A11ADB9313}" srcId="{CE33ECE0-A781-4577-B913-DA36B5A4DECF}" destId="{43A76601-9197-4820-824E-6351806EE315}" srcOrd="5" destOrd="0" parTransId="{3BB4EADB-44ED-42FE-A694-F8FAA8AD701C}" sibTransId="{0CBC995C-0993-40F7-8D1C-BC413DACFD65}"/>
    <dgm:cxn modelId="{61D30814-6D6A-4282-8D32-6149E2404062}" type="presOf" srcId="{87F35319-9CD8-488F-9F84-F70537C85C3D}" destId="{E49DA20F-356D-4D0E-AA82-B2C0566D2461}" srcOrd="1" destOrd="0" presId="urn:microsoft.com/office/officeart/2005/8/layout/radial1"/>
    <dgm:cxn modelId="{E1071917-9F68-4BA2-ADD7-E8153F98D6CB}" type="presOf" srcId="{43A76601-9197-4820-824E-6351806EE315}" destId="{2F1D51E0-9595-4C46-8DCF-0AE40D43A97B}" srcOrd="0" destOrd="0" presId="urn:microsoft.com/office/officeart/2005/8/layout/radial1"/>
    <dgm:cxn modelId="{1E119B1D-571A-41A4-B4F2-6411DDCCAE99}" type="presOf" srcId="{EC1504FA-C885-431F-B6EF-C806DB7702FE}" destId="{DE9B11AB-A767-4A2A-BD1C-A36DD26D2F2B}" srcOrd="0" destOrd="0" presId="urn:microsoft.com/office/officeart/2005/8/layout/radial1"/>
    <dgm:cxn modelId="{871B7C1E-E334-4C3E-9211-26D6A76AA9F9}" srcId="{CE33ECE0-A781-4577-B913-DA36B5A4DECF}" destId="{9D266A79-1A6F-4E29-B667-398BA590DCCE}" srcOrd="4" destOrd="0" parTransId="{FDAC4496-385B-4AEC-9C40-F4FF3479219D}" sibTransId="{7D2B3D45-78AC-4548-AA15-DF5A06BE49E4}"/>
    <dgm:cxn modelId="{F86C4B1F-CD47-4658-9554-0FA290044C3D}" srcId="{CE33ECE0-A781-4577-B913-DA36B5A4DECF}" destId="{04647F1F-554A-4B20-8975-71DF02FC76AD}" srcOrd="1" destOrd="0" parTransId="{87F35319-9CD8-488F-9F84-F70537C85C3D}" sibTransId="{575BB18C-923C-4B77-9DB1-AD69D3CC67FC}"/>
    <dgm:cxn modelId="{24988221-A341-44EE-B373-A056A0848738}" type="presOf" srcId="{98BB957E-55C4-4616-898F-97FD5FF15045}" destId="{D1C2D06F-443D-4312-8A72-178D671E38F5}" srcOrd="1" destOrd="0" presId="urn:microsoft.com/office/officeart/2005/8/layout/radial1"/>
    <dgm:cxn modelId="{0EA6AE32-CAFA-4CBF-A9F8-8FD6134D3AED}" type="presOf" srcId="{F59346D2-AB5E-4A39-990D-9E9D43B3CF74}" destId="{1ED33F7D-2824-423A-A605-07AED2D9CBA2}" srcOrd="0" destOrd="0" presId="urn:microsoft.com/office/officeart/2005/8/layout/radial1"/>
    <dgm:cxn modelId="{E9578E39-CE22-42A4-ADB0-A4A3EC6AA049}" type="presOf" srcId="{3BB4EADB-44ED-42FE-A694-F8FAA8AD701C}" destId="{AF5A3297-FD26-406E-A458-B179AAED43DD}" srcOrd="1" destOrd="0" presId="urn:microsoft.com/office/officeart/2005/8/layout/radial1"/>
    <dgm:cxn modelId="{8A3E733F-494A-414E-94C1-08746DC57EE4}" type="presOf" srcId="{FDAC4496-385B-4AEC-9C40-F4FF3479219D}" destId="{CAD5BCB9-E60C-42EA-971B-68A5E675AEEC}" srcOrd="1" destOrd="0" presId="urn:microsoft.com/office/officeart/2005/8/layout/radial1"/>
    <dgm:cxn modelId="{1999425D-21BF-4109-9D77-1D0F6506A0D0}" type="presOf" srcId="{CE33ECE0-A781-4577-B913-DA36B5A4DECF}" destId="{1E8D4E3E-EEB6-4DAC-9AFF-2C84A699871B}" srcOrd="0" destOrd="0" presId="urn:microsoft.com/office/officeart/2005/8/layout/radial1"/>
    <dgm:cxn modelId="{B2BE956A-27D1-41E4-A0F0-AD77D880E052}" type="presOf" srcId="{9D266A79-1A6F-4E29-B667-398BA590DCCE}" destId="{3B42B488-893F-4EF0-892D-1BAEF553B90B}" srcOrd="0" destOrd="0" presId="urn:microsoft.com/office/officeart/2005/8/layout/radial1"/>
    <dgm:cxn modelId="{F469314F-3387-42A5-865F-19F04E35848E}" srcId="{EC1504FA-C885-431F-B6EF-C806DB7702FE}" destId="{CE33ECE0-A781-4577-B913-DA36B5A4DECF}" srcOrd="0" destOrd="0" parTransId="{30283B40-AC90-4705-86AF-40B340B11819}" sibTransId="{912DE79A-DAE1-478F-A905-895D3EA36B37}"/>
    <dgm:cxn modelId="{FD3B5182-F3F8-42D7-830B-6FA55B62DBBB}" srcId="{CE33ECE0-A781-4577-B913-DA36B5A4DECF}" destId="{EFF61D27-2A9D-4031-B61D-D659B3699BDD}" srcOrd="3" destOrd="0" parTransId="{DEDDC4AD-41CB-4918-A143-EC8C93DC309A}" sibTransId="{034029F3-E4C8-4955-8AAB-35C45F8CDA19}"/>
    <dgm:cxn modelId="{293FF585-9225-4555-8679-FD56881D242B}" type="presOf" srcId="{B92D8E78-AD38-41E4-ACE9-D24A73A7092C}" destId="{AD71BB7F-33BF-449C-9A28-AF83001DF202}" srcOrd="0" destOrd="0" presId="urn:microsoft.com/office/officeart/2005/8/layout/radial1"/>
    <dgm:cxn modelId="{642B3C8C-27F6-4D08-9ACC-88EFA584A5E8}" type="presOf" srcId="{EFF61D27-2A9D-4031-B61D-D659B3699BDD}" destId="{303D86DB-22FF-466D-AE94-5662F9A0A0D4}" srcOrd="0" destOrd="0" presId="urn:microsoft.com/office/officeart/2005/8/layout/radial1"/>
    <dgm:cxn modelId="{8745AB8D-DFFB-4646-8037-932BFFA037F3}" type="presOf" srcId="{6440352C-F8B1-4FC3-935D-E0AE8B2ECBC2}" destId="{1B9662B9-5B97-407A-A57A-B91E26ADE42B}" srcOrd="0" destOrd="0" presId="urn:microsoft.com/office/officeart/2005/8/layout/radial1"/>
    <dgm:cxn modelId="{53EC2295-E9E7-4923-8F92-6FC3771B8FA0}" type="presOf" srcId="{DEDDC4AD-41CB-4918-A143-EC8C93DC309A}" destId="{D8BB354F-B674-4212-9C84-8955FD7113D0}" srcOrd="0" destOrd="0" presId="urn:microsoft.com/office/officeart/2005/8/layout/radial1"/>
    <dgm:cxn modelId="{7ADDDCA3-1212-4DD6-AE60-7D0995E95DED}" type="presOf" srcId="{87F35319-9CD8-488F-9F84-F70537C85C3D}" destId="{D2B2333B-05E3-47A7-B5CE-8BB2803AD3EB}" srcOrd="0" destOrd="0" presId="urn:microsoft.com/office/officeart/2005/8/layout/radial1"/>
    <dgm:cxn modelId="{63C86FA4-570C-4B67-B407-7D0692186443}" type="presOf" srcId="{3BB4EADB-44ED-42FE-A694-F8FAA8AD701C}" destId="{AA1C8E8C-95C3-4744-9EE8-5CE3EF952A3F}" srcOrd="0" destOrd="0" presId="urn:microsoft.com/office/officeart/2005/8/layout/radial1"/>
    <dgm:cxn modelId="{05F89DB5-522C-4BD1-8EAF-201DD8680A91}" type="presOf" srcId="{98BB957E-55C4-4616-898F-97FD5FF15045}" destId="{865BA22A-C0A0-4B9F-BCA4-6E4143BAAF8C}" srcOrd="0" destOrd="0" presId="urn:microsoft.com/office/officeart/2005/8/layout/radial1"/>
    <dgm:cxn modelId="{26B257C2-D36D-4FD9-96C3-3C7B6D3FA2BE}" type="presOf" srcId="{FDAC4496-385B-4AEC-9C40-F4FF3479219D}" destId="{08574DEB-12BB-480F-B757-3DCF9EB85A58}" srcOrd="0" destOrd="0" presId="urn:microsoft.com/office/officeart/2005/8/layout/radial1"/>
    <dgm:cxn modelId="{2200B9C7-B042-498B-A4E2-3A219284952A}" srcId="{CE33ECE0-A781-4577-B913-DA36B5A4DECF}" destId="{F59346D2-AB5E-4A39-990D-9E9D43B3CF74}" srcOrd="2" destOrd="0" parTransId="{98BB957E-55C4-4616-898F-97FD5FF15045}" sibTransId="{F6768E31-32B0-4A0A-86E1-A4C68A67BDB8}"/>
    <dgm:cxn modelId="{D6E70FCE-7145-44C9-B685-8C259D7BB136}" srcId="{CE33ECE0-A781-4577-B913-DA36B5A4DECF}" destId="{B92D8E78-AD38-41E4-ACE9-D24A73A7092C}" srcOrd="0" destOrd="0" parTransId="{6440352C-F8B1-4FC3-935D-E0AE8B2ECBC2}" sibTransId="{51D030EE-0373-46B7-86F0-49836B0D2439}"/>
    <dgm:cxn modelId="{2BE073D5-47CB-4056-A2E2-0232775E99AF}" type="presOf" srcId="{04647F1F-554A-4B20-8975-71DF02FC76AD}" destId="{B7B818BA-48BA-461A-B8DB-7F9AED058222}" srcOrd="0" destOrd="0" presId="urn:microsoft.com/office/officeart/2005/8/layout/radial1"/>
    <dgm:cxn modelId="{955767E4-A5C1-4D62-B0B3-084D8EF9DE0F}" type="presOf" srcId="{DEDDC4AD-41CB-4918-A143-EC8C93DC309A}" destId="{C735C780-3755-40CE-93D2-8B4188E1658C}" srcOrd="1" destOrd="0" presId="urn:microsoft.com/office/officeart/2005/8/layout/radial1"/>
    <dgm:cxn modelId="{73A45CEF-259F-457F-ABF1-E2D885311BD3}" type="presOf" srcId="{6440352C-F8B1-4FC3-935D-E0AE8B2ECBC2}" destId="{780E28AD-5AA4-47B6-B775-712754458F6F}" srcOrd="1" destOrd="0" presId="urn:microsoft.com/office/officeart/2005/8/layout/radial1"/>
    <dgm:cxn modelId="{59C42019-B339-4B20-B81B-CC79228CDA49}" type="presParOf" srcId="{DE9B11AB-A767-4A2A-BD1C-A36DD26D2F2B}" destId="{1E8D4E3E-EEB6-4DAC-9AFF-2C84A699871B}" srcOrd="0" destOrd="0" presId="urn:microsoft.com/office/officeart/2005/8/layout/radial1"/>
    <dgm:cxn modelId="{96BD70B7-EC41-475F-9B69-585520D10763}" type="presParOf" srcId="{DE9B11AB-A767-4A2A-BD1C-A36DD26D2F2B}" destId="{1B9662B9-5B97-407A-A57A-B91E26ADE42B}" srcOrd="1" destOrd="0" presId="urn:microsoft.com/office/officeart/2005/8/layout/radial1"/>
    <dgm:cxn modelId="{3D6E7901-6326-48F3-A318-7AF73E616A54}" type="presParOf" srcId="{1B9662B9-5B97-407A-A57A-B91E26ADE42B}" destId="{780E28AD-5AA4-47B6-B775-712754458F6F}" srcOrd="0" destOrd="0" presId="urn:microsoft.com/office/officeart/2005/8/layout/radial1"/>
    <dgm:cxn modelId="{72AFA6DA-3379-47FF-ABCF-1218745F61C2}" type="presParOf" srcId="{DE9B11AB-A767-4A2A-BD1C-A36DD26D2F2B}" destId="{AD71BB7F-33BF-449C-9A28-AF83001DF202}" srcOrd="2" destOrd="0" presId="urn:microsoft.com/office/officeart/2005/8/layout/radial1"/>
    <dgm:cxn modelId="{1C6A4FB2-12EA-4ED0-BDC6-DBC21F12B8C2}" type="presParOf" srcId="{DE9B11AB-A767-4A2A-BD1C-A36DD26D2F2B}" destId="{D2B2333B-05E3-47A7-B5CE-8BB2803AD3EB}" srcOrd="3" destOrd="0" presId="urn:microsoft.com/office/officeart/2005/8/layout/radial1"/>
    <dgm:cxn modelId="{641B07FA-ABAB-4FC6-AE11-E65218D875BB}" type="presParOf" srcId="{D2B2333B-05E3-47A7-B5CE-8BB2803AD3EB}" destId="{E49DA20F-356D-4D0E-AA82-B2C0566D2461}" srcOrd="0" destOrd="0" presId="urn:microsoft.com/office/officeart/2005/8/layout/radial1"/>
    <dgm:cxn modelId="{40C57F4A-7CF3-4EA3-A194-5885EDBA7056}" type="presParOf" srcId="{DE9B11AB-A767-4A2A-BD1C-A36DD26D2F2B}" destId="{B7B818BA-48BA-461A-B8DB-7F9AED058222}" srcOrd="4" destOrd="0" presId="urn:microsoft.com/office/officeart/2005/8/layout/radial1"/>
    <dgm:cxn modelId="{15510F9A-B7E0-4BE0-956D-3EE4EFAD1BA8}" type="presParOf" srcId="{DE9B11AB-A767-4A2A-BD1C-A36DD26D2F2B}" destId="{865BA22A-C0A0-4B9F-BCA4-6E4143BAAF8C}" srcOrd="5" destOrd="0" presId="urn:microsoft.com/office/officeart/2005/8/layout/radial1"/>
    <dgm:cxn modelId="{CA7A13E8-352D-487B-9C06-06F5F885DB92}" type="presParOf" srcId="{865BA22A-C0A0-4B9F-BCA4-6E4143BAAF8C}" destId="{D1C2D06F-443D-4312-8A72-178D671E38F5}" srcOrd="0" destOrd="0" presId="urn:microsoft.com/office/officeart/2005/8/layout/radial1"/>
    <dgm:cxn modelId="{FF496C47-3C3F-411F-8A99-733CA6E08C1E}" type="presParOf" srcId="{DE9B11AB-A767-4A2A-BD1C-A36DD26D2F2B}" destId="{1ED33F7D-2824-423A-A605-07AED2D9CBA2}" srcOrd="6" destOrd="0" presId="urn:microsoft.com/office/officeart/2005/8/layout/radial1"/>
    <dgm:cxn modelId="{C3181A64-EDE8-4770-ACAF-3ACDE99DF344}" type="presParOf" srcId="{DE9B11AB-A767-4A2A-BD1C-A36DD26D2F2B}" destId="{D8BB354F-B674-4212-9C84-8955FD7113D0}" srcOrd="7" destOrd="0" presId="urn:microsoft.com/office/officeart/2005/8/layout/radial1"/>
    <dgm:cxn modelId="{B1E5106D-A2A6-4980-8805-CB99BDB07A16}" type="presParOf" srcId="{D8BB354F-B674-4212-9C84-8955FD7113D0}" destId="{C735C780-3755-40CE-93D2-8B4188E1658C}" srcOrd="0" destOrd="0" presId="urn:microsoft.com/office/officeart/2005/8/layout/radial1"/>
    <dgm:cxn modelId="{499E56BC-5CC3-4F87-9AE8-BC75A1FDBADB}" type="presParOf" srcId="{DE9B11AB-A767-4A2A-BD1C-A36DD26D2F2B}" destId="{303D86DB-22FF-466D-AE94-5662F9A0A0D4}" srcOrd="8" destOrd="0" presId="urn:microsoft.com/office/officeart/2005/8/layout/radial1"/>
    <dgm:cxn modelId="{EC132E0E-D4EA-4250-B6EC-55C8E34842ED}" type="presParOf" srcId="{DE9B11AB-A767-4A2A-BD1C-A36DD26D2F2B}" destId="{08574DEB-12BB-480F-B757-3DCF9EB85A58}" srcOrd="9" destOrd="0" presId="urn:microsoft.com/office/officeart/2005/8/layout/radial1"/>
    <dgm:cxn modelId="{B895ED91-4DE1-4860-96AC-778F2288BFBC}" type="presParOf" srcId="{08574DEB-12BB-480F-B757-3DCF9EB85A58}" destId="{CAD5BCB9-E60C-42EA-971B-68A5E675AEEC}" srcOrd="0" destOrd="0" presId="urn:microsoft.com/office/officeart/2005/8/layout/radial1"/>
    <dgm:cxn modelId="{FAB89C0E-FB69-4DCC-8B9E-D38203A653A9}" type="presParOf" srcId="{DE9B11AB-A767-4A2A-BD1C-A36DD26D2F2B}" destId="{3B42B488-893F-4EF0-892D-1BAEF553B90B}" srcOrd="10" destOrd="0" presId="urn:microsoft.com/office/officeart/2005/8/layout/radial1"/>
    <dgm:cxn modelId="{E72CE906-3B05-4B68-8D13-82D6F90C490D}" type="presParOf" srcId="{DE9B11AB-A767-4A2A-BD1C-A36DD26D2F2B}" destId="{AA1C8E8C-95C3-4744-9EE8-5CE3EF952A3F}" srcOrd="11" destOrd="0" presId="urn:microsoft.com/office/officeart/2005/8/layout/radial1"/>
    <dgm:cxn modelId="{4AB58E98-CCA2-4238-9AF3-14581DEB9CA3}" type="presParOf" srcId="{AA1C8E8C-95C3-4744-9EE8-5CE3EF952A3F}" destId="{AF5A3297-FD26-406E-A458-B179AAED43DD}" srcOrd="0" destOrd="0" presId="urn:microsoft.com/office/officeart/2005/8/layout/radial1"/>
    <dgm:cxn modelId="{85477637-6FC7-4D2C-A4AD-D47F39065EE4}" type="presParOf" srcId="{DE9B11AB-A767-4A2A-BD1C-A36DD26D2F2B}" destId="{2F1D51E0-9595-4C46-8DCF-0AE40D43A97B}" srcOrd="12" destOrd="0" presId="urn:microsoft.com/office/officeart/2005/8/layout/radial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8D4E3E-EEB6-4DAC-9AFF-2C84A699871B}">
      <dsp:nvSpPr>
        <dsp:cNvPr id="0" name=""/>
        <dsp:cNvSpPr/>
      </dsp:nvSpPr>
      <dsp:spPr>
        <a:xfrm>
          <a:off x="3232332" y="1687664"/>
          <a:ext cx="1283829" cy="1283829"/>
        </a:xfrm>
        <a:prstGeom prst="ellipse">
          <a:avLst/>
        </a:prstGeom>
        <a:solidFill>
          <a:schemeClr val="lt1">
            <a:hueOff val="0"/>
            <a:satOff val="0"/>
            <a:lumOff val="0"/>
            <a:alphaOff val="0"/>
          </a:schemeClr>
        </a:solidFill>
        <a:ln w="38100" cap="flat" cmpd="sng" algn="ctr">
          <a:solidFill>
            <a:schemeClr val="accent4">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US" sz="1100" b="1" kern="1200" dirty="0"/>
            <a:t>Power Mobility Participation</a:t>
          </a:r>
        </a:p>
      </dsp:txBody>
      <dsp:txXfrm>
        <a:off x="3420344" y="1875676"/>
        <a:ext cx="907805" cy="907805"/>
      </dsp:txXfrm>
    </dsp:sp>
    <dsp:sp modelId="{1B9662B9-5B97-407A-A57A-B91E26ADE42B}">
      <dsp:nvSpPr>
        <dsp:cNvPr id="0" name=""/>
        <dsp:cNvSpPr/>
      </dsp:nvSpPr>
      <dsp:spPr>
        <a:xfrm rot="16200000">
          <a:off x="3680730" y="1479235"/>
          <a:ext cx="387033" cy="29823"/>
        </a:xfrm>
        <a:custGeom>
          <a:avLst/>
          <a:gdLst/>
          <a:ahLst/>
          <a:cxnLst/>
          <a:rect l="0" t="0" r="0" b="0"/>
          <a:pathLst>
            <a:path>
              <a:moveTo>
                <a:pt x="0" y="14911"/>
              </a:moveTo>
              <a:lnTo>
                <a:pt x="387033" y="14911"/>
              </a:lnTo>
            </a:path>
          </a:pathLst>
        </a:custGeom>
        <a:noFill/>
        <a:ln w="25400" cap="flat" cmpd="sng" algn="ctr">
          <a:solidFill>
            <a:schemeClr val="accent4">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864571" y="1484471"/>
        <a:ext cx="19351" cy="19351"/>
      </dsp:txXfrm>
    </dsp:sp>
    <dsp:sp modelId="{AD71BB7F-33BF-449C-9A28-AF83001DF202}">
      <dsp:nvSpPr>
        <dsp:cNvPr id="0" name=""/>
        <dsp:cNvSpPr/>
      </dsp:nvSpPr>
      <dsp:spPr>
        <a:xfrm>
          <a:off x="3232332" y="16801"/>
          <a:ext cx="1283829" cy="1283829"/>
        </a:xfrm>
        <a:prstGeom prst="ellipse">
          <a:avLst/>
        </a:prstGeom>
        <a:solidFill>
          <a:schemeClr val="lt1">
            <a:hueOff val="0"/>
            <a:satOff val="0"/>
            <a:lumOff val="0"/>
            <a:alphaOff val="0"/>
          </a:schemeClr>
        </a:solidFill>
        <a:ln w="38100" cap="flat" cmpd="sng" algn="ctr">
          <a:solidFill>
            <a:schemeClr val="accent4">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US" sz="1100" kern="1200" dirty="0">
              <a:highlight>
                <a:srgbClr val="00FFFF"/>
              </a:highlight>
            </a:rPr>
            <a:t>Cognitive function</a:t>
          </a:r>
        </a:p>
      </dsp:txBody>
      <dsp:txXfrm>
        <a:off x="3420344" y="204813"/>
        <a:ext cx="907805" cy="907805"/>
      </dsp:txXfrm>
    </dsp:sp>
    <dsp:sp modelId="{D2B2333B-05E3-47A7-B5CE-8BB2803AD3EB}">
      <dsp:nvSpPr>
        <dsp:cNvPr id="0" name=""/>
        <dsp:cNvSpPr/>
      </dsp:nvSpPr>
      <dsp:spPr>
        <a:xfrm rot="19800000">
          <a:off x="4404235" y="1896951"/>
          <a:ext cx="387033" cy="29823"/>
        </a:xfrm>
        <a:custGeom>
          <a:avLst/>
          <a:gdLst/>
          <a:ahLst/>
          <a:cxnLst/>
          <a:rect l="0" t="0" r="0" b="0"/>
          <a:pathLst>
            <a:path>
              <a:moveTo>
                <a:pt x="0" y="14911"/>
              </a:moveTo>
              <a:lnTo>
                <a:pt x="387033" y="14911"/>
              </a:lnTo>
            </a:path>
          </a:pathLst>
        </a:custGeom>
        <a:noFill/>
        <a:ln w="25400" cap="flat" cmpd="sng" algn="ctr">
          <a:solidFill>
            <a:schemeClr val="accent4">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588076" y="1902187"/>
        <a:ext cx="19351" cy="19351"/>
      </dsp:txXfrm>
    </dsp:sp>
    <dsp:sp modelId="{B7B818BA-48BA-461A-B8DB-7F9AED058222}">
      <dsp:nvSpPr>
        <dsp:cNvPr id="0" name=""/>
        <dsp:cNvSpPr/>
      </dsp:nvSpPr>
      <dsp:spPr>
        <a:xfrm>
          <a:off x="4679342" y="852233"/>
          <a:ext cx="1283829" cy="1283829"/>
        </a:xfrm>
        <a:prstGeom prst="ellipse">
          <a:avLst/>
        </a:prstGeom>
        <a:solidFill>
          <a:schemeClr val="lt1">
            <a:hueOff val="0"/>
            <a:satOff val="0"/>
            <a:lumOff val="0"/>
            <a:alphaOff val="0"/>
          </a:schemeClr>
        </a:solidFill>
        <a:ln w="38100" cap="flat" cmpd="sng" algn="ctr">
          <a:solidFill>
            <a:schemeClr val="accent4">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US" sz="1100" kern="1200" dirty="0"/>
            <a:t>Previous experience </a:t>
          </a:r>
        </a:p>
      </dsp:txBody>
      <dsp:txXfrm>
        <a:off x="4867354" y="1040245"/>
        <a:ext cx="907805" cy="907805"/>
      </dsp:txXfrm>
    </dsp:sp>
    <dsp:sp modelId="{865BA22A-C0A0-4B9F-BCA4-6E4143BAAF8C}">
      <dsp:nvSpPr>
        <dsp:cNvPr id="0" name=""/>
        <dsp:cNvSpPr/>
      </dsp:nvSpPr>
      <dsp:spPr>
        <a:xfrm rot="1800000">
          <a:off x="4404235" y="2732382"/>
          <a:ext cx="387033" cy="29823"/>
        </a:xfrm>
        <a:custGeom>
          <a:avLst/>
          <a:gdLst/>
          <a:ahLst/>
          <a:cxnLst/>
          <a:rect l="0" t="0" r="0" b="0"/>
          <a:pathLst>
            <a:path>
              <a:moveTo>
                <a:pt x="0" y="14911"/>
              </a:moveTo>
              <a:lnTo>
                <a:pt x="387033" y="14911"/>
              </a:lnTo>
            </a:path>
          </a:pathLst>
        </a:custGeom>
        <a:noFill/>
        <a:ln w="25400" cap="flat" cmpd="sng" algn="ctr">
          <a:solidFill>
            <a:schemeClr val="accent4">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588076" y="2737618"/>
        <a:ext cx="19351" cy="19351"/>
      </dsp:txXfrm>
    </dsp:sp>
    <dsp:sp modelId="{1ED33F7D-2824-423A-A605-07AED2D9CBA2}">
      <dsp:nvSpPr>
        <dsp:cNvPr id="0" name=""/>
        <dsp:cNvSpPr/>
      </dsp:nvSpPr>
      <dsp:spPr>
        <a:xfrm>
          <a:off x="4679342" y="2523095"/>
          <a:ext cx="1283829" cy="1283829"/>
        </a:xfrm>
        <a:prstGeom prst="ellipse">
          <a:avLst/>
        </a:prstGeom>
        <a:solidFill>
          <a:schemeClr val="lt1">
            <a:hueOff val="0"/>
            <a:satOff val="0"/>
            <a:lumOff val="0"/>
            <a:alphaOff val="0"/>
          </a:schemeClr>
        </a:solidFill>
        <a:ln w="38100" cap="flat" cmpd="sng" algn="ctr">
          <a:solidFill>
            <a:schemeClr val="accent4">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US" sz="1100" kern="1200"/>
            <a:t>Environmental demands</a:t>
          </a:r>
          <a:endParaRPr lang="en-US" sz="1100" kern="1200" dirty="0"/>
        </a:p>
      </dsp:txBody>
      <dsp:txXfrm>
        <a:off x="4867354" y="2711107"/>
        <a:ext cx="907805" cy="907805"/>
      </dsp:txXfrm>
    </dsp:sp>
    <dsp:sp modelId="{D8BB354F-B674-4212-9C84-8955FD7113D0}">
      <dsp:nvSpPr>
        <dsp:cNvPr id="0" name=""/>
        <dsp:cNvSpPr/>
      </dsp:nvSpPr>
      <dsp:spPr>
        <a:xfrm rot="5400000">
          <a:off x="3680730" y="3150098"/>
          <a:ext cx="387033" cy="29823"/>
        </a:xfrm>
        <a:custGeom>
          <a:avLst/>
          <a:gdLst/>
          <a:ahLst/>
          <a:cxnLst/>
          <a:rect l="0" t="0" r="0" b="0"/>
          <a:pathLst>
            <a:path>
              <a:moveTo>
                <a:pt x="0" y="14911"/>
              </a:moveTo>
              <a:lnTo>
                <a:pt x="387033" y="14911"/>
              </a:lnTo>
            </a:path>
          </a:pathLst>
        </a:custGeom>
        <a:noFill/>
        <a:ln w="25400" cap="flat" cmpd="sng" algn="ctr">
          <a:solidFill>
            <a:schemeClr val="accent4">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864571" y="3155334"/>
        <a:ext cx="19351" cy="19351"/>
      </dsp:txXfrm>
    </dsp:sp>
    <dsp:sp modelId="{303D86DB-22FF-466D-AE94-5662F9A0A0D4}">
      <dsp:nvSpPr>
        <dsp:cNvPr id="0" name=""/>
        <dsp:cNvSpPr/>
      </dsp:nvSpPr>
      <dsp:spPr>
        <a:xfrm>
          <a:off x="3232332" y="3358526"/>
          <a:ext cx="1283829" cy="1283829"/>
        </a:xfrm>
        <a:prstGeom prst="ellipse">
          <a:avLst/>
        </a:prstGeom>
        <a:solidFill>
          <a:schemeClr val="lt1">
            <a:hueOff val="0"/>
            <a:satOff val="0"/>
            <a:lumOff val="0"/>
            <a:alphaOff val="0"/>
          </a:schemeClr>
        </a:solidFill>
        <a:ln w="38100" cap="flat" cmpd="sng" algn="ctr">
          <a:solidFill>
            <a:schemeClr val="accent4">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US" sz="1100" kern="1200" dirty="0"/>
            <a:t>Training opportunities</a:t>
          </a:r>
        </a:p>
      </dsp:txBody>
      <dsp:txXfrm>
        <a:off x="3420344" y="3546538"/>
        <a:ext cx="907805" cy="907805"/>
      </dsp:txXfrm>
    </dsp:sp>
    <dsp:sp modelId="{08574DEB-12BB-480F-B757-3DCF9EB85A58}">
      <dsp:nvSpPr>
        <dsp:cNvPr id="0" name=""/>
        <dsp:cNvSpPr/>
      </dsp:nvSpPr>
      <dsp:spPr>
        <a:xfrm rot="9000000">
          <a:off x="2957226" y="2732382"/>
          <a:ext cx="387033" cy="29823"/>
        </a:xfrm>
        <a:custGeom>
          <a:avLst/>
          <a:gdLst/>
          <a:ahLst/>
          <a:cxnLst/>
          <a:rect l="0" t="0" r="0" b="0"/>
          <a:pathLst>
            <a:path>
              <a:moveTo>
                <a:pt x="0" y="14911"/>
              </a:moveTo>
              <a:lnTo>
                <a:pt x="387033" y="14911"/>
              </a:lnTo>
            </a:path>
          </a:pathLst>
        </a:custGeom>
        <a:noFill/>
        <a:ln w="25400" cap="flat" cmpd="sng" algn="ctr">
          <a:solidFill>
            <a:schemeClr val="accent4">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rot="10800000">
        <a:off x="3141067" y="2737618"/>
        <a:ext cx="19351" cy="19351"/>
      </dsp:txXfrm>
    </dsp:sp>
    <dsp:sp modelId="{3B42B488-893F-4EF0-892D-1BAEF553B90B}">
      <dsp:nvSpPr>
        <dsp:cNvPr id="0" name=""/>
        <dsp:cNvSpPr/>
      </dsp:nvSpPr>
      <dsp:spPr>
        <a:xfrm>
          <a:off x="1785323" y="2523095"/>
          <a:ext cx="1283829" cy="1283829"/>
        </a:xfrm>
        <a:prstGeom prst="ellipse">
          <a:avLst/>
        </a:prstGeom>
        <a:solidFill>
          <a:schemeClr val="lt1">
            <a:hueOff val="0"/>
            <a:satOff val="0"/>
            <a:lumOff val="0"/>
            <a:alphaOff val="0"/>
          </a:schemeClr>
        </a:solidFill>
        <a:ln w="38100" cap="flat" cmpd="sng" algn="ctr">
          <a:solidFill>
            <a:schemeClr val="accent4">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US" sz="1100" kern="1200" dirty="0"/>
            <a:t>Physical abilities</a:t>
          </a:r>
        </a:p>
      </dsp:txBody>
      <dsp:txXfrm>
        <a:off x="1973335" y="2711107"/>
        <a:ext cx="907805" cy="907805"/>
      </dsp:txXfrm>
    </dsp:sp>
    <dsp:sp modelId="{AA1C8E8C-95C3-4744-9EE8-5CE3EF952A3F}">
      <dsp:nvSpPr>
        <dsp:cNvPr id="0" name=""/>
        <dsp:cNvSpPr/>
      </dsp:nvSpPr>
      <dsp:spPr>
        <a:xfrm rot="12600000">
          <a:off x="2957226" y="1896951"/>
          <a:ext cx="387033" cy="29823"/>
        </a:xfrm>
        <a:custGeom>
          <a:avLst/>
          <a:gdLst/>
          <a:ahLst/>
          <a:cxnLst/>
          <a:rect l="0" t="0" r="0" b="0"/>
          <a:pathLst>
            <a:path>
              <a:moveTo>
                <a:pt x="0" y="14911"/>
              </a:moveTo>
              <a:lnTo>
                <a:pt x="387033" y="14911"/>
              </a:lnTo>
            </a:path>
          </a:pathLst>
        </a:custGeom>
        <a:noFill/>
        <a:ln w="25400" cap="flat" cmpd="sng" algn="ctr">
          <a:solidFill>
            <a:schemeClr val="accent4">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rot="10800000">
        <a:off x="3141067" y="1902187"/>
        <a:ext cx="19351" cy="19351"/>
      </dsp:txXfrm>
    </dsp:sp>
    <dsp:sp modelId="{2F1D51E0-9595-4C46-8DCF-0AE40D43A97B}">
      <dsp:nvSpPr>
        <dsp:cNvPr id="0" name=""/>
        <dsp:cNvSpPr/>
      </dsp:nvSpPr>
      <dsp:spPr>
        <a:xfrm>
          <a:off x="1785323" y="852233"/>
          <a:ext cx="1283829" cy="1283829"/>
        </a:xfrm>
        <a:prstGeom prst="ellipse">
          <a:avLst/>
        </a:prstGeom>
        <a:solidFill>
          <a:schemeClr val="lt1">
            <a:hueOff val="0"/>
            <a:satOff val="0"/>
            <a:lumOff val="0"/>
            <a:alphaOff val="0"/>
          </a:schemeClr>
        </a:solidFill>
        <a:ln w="38100" cap="flat" cmpd="sng" algn="ctr">
          <a:solidFill>
            <a:schemeClr val="accent4">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US" sz="1100" kern="1200" dirty="0"/>
            <a:t>Support systems</a:t>
          </a:r>
        </a:p>
      </dsp:txBody>
      <dsp:txXfrm>
        <a:off x="1973335" y="1040245"/>
        <a:ext cx="907805" cy="907805"/>
      </dsp:txXfrm>
    </dsp:sp>
  </dsp:spTree>
</dsp:drawing>
</file>

<file path=ppt/diagrams/layout1.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1">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L="914400" marR="0" lvl="1"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2pPr>
            <a:lvl3pPr marL="1371600" marR="0" lvl="2"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3pPr>
            <a:lvl4pPr marL="1828800" marR="0" lvl="3"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4pPr>
            <a:lvl5pPr marL="2286000" marR="0" lvl="4"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5pPr>
            <a:lvl6pPr marL="2743200" marR="0" lvl="5"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6pPr>
            <a:lvl7pPr marL="3200400" marR="0" lvl="6"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7pPr>
            <a:lvl8pPr marL="3657600" marR="0" lvl="7"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8pPr>
            <a:lvl9pPr marL="4114800" marR="0" lvl="8"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Arial"/>
                <a:ea typeface="Arial"/>
                <a:cs typeface="Arial"/>
                <a:sym typeface="Arial"/>
              </a:rPr>
              <a:t>‹#›</a:t>
            </a:fld>
            <a:endParaRPr sz="1200" b="0" i="0" u="none" strike="noStrike" cap="none">
              <a:solidFill>
                <a:schemeClr val="dk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9" name="Google Shape;59;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7" name="Google Shape;87;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b="0" i="0" u="none" strike="noStrike" cap="none" spc="0" dirty="0">
                <a:solidFill>
                  <a:schemeClr val="dk1"/>
                </a:solidFill>
                <a:effectLst/>
                <a:latin typeface="Arial"/>
                <a:ea typeface="Arial"/>
                <a:cs typeface="Arial"/>
                <a:sym typeface="Arial"/>
              </a:rPr>
              <a:t>My clinical practice and research focus on seating and mobility evaluation, particularly the factors that support successful power mobility use. Over time, both my clinical experience and research findings challenged my assumptions about the role cognitive screening should play in determining power mobility readiness. Today, I'd like to share how that shift in thinking has influenced my practice and may help us reconsider how we approach power mobility decision-making</a:t>
            </a:r>
          </a:p>
          <a:p>
            <a:pPr marL="0" lvl="0" indent="0" algn="l" rtl="0">
              <a:spcBef>
                <a:spcPts val="0"/>
              </a:spcBef>
              <a:spcAft>
                <a:spcPts val="0"/>
              </a:spcAft>
              <a:buNone/>
            </a:pPr>
            <a:endParaRPr dirty="0"/>
          </a:p>
        </p:txBody>
      </p:sp>
      <p:sp>
        <p:nvSpPr>
          <p:cNvPr id="80" name="Google Shape;80;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a:extLst>
            <a:ext uri="{FF2B5EF4-FFF2-40B4-BE49-F238E27FC236}">
              <a16:creationId xmlns:a16="http://schemas.microsoft.com/office/drawing/2014/main" id="{C8B81769-DA9E-42D1-F909-8DF7DC24F41C}"/>
            </a:ext>
          </a:extLst>
        </p:cNvPr>
        <p:cNvGrpSpPr/>
        <p:nvPr/>
      </p:nvGrpSpPr>
      <p:grpSpPr>
        <a:xfrm>
          <a:off x="0" y="0"/>
          <a:ext cx="0" cy="0"/>
          <a:chOff x="0" y="0"/>
          <a:chExt cx="0" cy="0"/>
        </a:xfrm>
      </p:grpSpPr>
      <p:sp>
        <p:nvSpPr>
          <p:cNvPr id="97" name="Google Shape;97;p11:notes">
            <a:extLst>
              <a:ext uri="{FF2B5EF4-FFF2-40B4-BE49-F238E27FC236}">
                <a16:creationId xmlns:a16="http://schemas.microsoft.com/office/drawing/2014/main" id="{BC4AACEF-7853-2ED0-AFA9-B80343CA2470}"/>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8" name="Google Shape;98;p11:notes">
            <a:extLst>
              <a:ext uri="{FF2B5EF4-FFF2-40B4-BE49-F238E27FC236}">
                <a16:creationId xmlns:a16="http://schemas.microsoft.com/office/drawing/2014/main" id="{21E26B1D-0ADA-1A72-9608-BC92F90212E3}"/>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150579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a:extLst>
            <a:ext uri="{FF2B5EF4-FFF2-40B4-BE49-F238E27FC236}">
              <a16:creationId xmlns:a16="http://schemas.microsoft.com/office/drawing/2014/main" id="{B00A03CD-4F2C-BFBC-16DD-1977BF81E245}"/>
            </a:ext>
          </a:extLst>
        </p:cNvPr>
        <p:cNvGrpSpPr/>
        <p:nvPr/>
      </p:nvGrpSpPr>
      <p:grpSpPr>
        <a:xfrm>
          <a:off x="0" y="0"/>
          <a:ext cx="0" cy="0"/>
          <a:chOff x="0" y="0"/>
          <a:chExt cx="0" cy="0"/>
        </a:xfrm>
      </p:grpSpPr>
      <p:sp>
        <p:nvSpPr>
          <p:cNvPr id="97" name="Google Shape;97;p11:notes">
            <a:extLst>
              <a:ext uri="{FF2B5EF4-FFF2-40B4-BE49-F238E27FC236}">
                <a16:creationId xmlns:a16="http://schemas.microsoft.com/office/drawing/2014/main" id="{18A6798F-B17C-75C0-7519-A0C69EEC3885}"/>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8" name="Google Shape;98;p11:notes">
            <a:extLst>
              <a:ext uri="{FF2B5EF4-FFF2-40B4-BE49-F238E27FC236}">
                <a16:creationId xmlns:a16="http://schemas.microsoft.com/office/drawing/2014/main" id="{2E03B40E-91FB-9818-1B06-473D482292F9}"/>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033253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a:extLst>
            <a:ext uri="{FF2B5EF4-FFF2-40B4-BE49-F238E27FC236}">
              <a16:creationId xmlns:a16="http://schemas.microsoft.com/office/drawing/2014/main" id="{7E221E27-37CC-8D4C-1FFA-6F0C1405516B}"/>
            </a:ext>
          </a:extLst>
        </p:cNvPr>
        <p:cNvGrpSpPr/>
        <p:nvPr/>
      </p:nvGrpSpPr>
      <p:grpSpPr>
        <a:xfrm>
          <a:off x="0" y="0"/>
          <a:ext cx="0" cy="0"/>
          <a:chOff x="0" y="0"/>
          <a:chExt cx="0" cy="0"/>
        </a:xfrm>
      </p:grpSpPr>
      <p:sp>
        <p:nvSpPr>
          <p:cNvPr id="97" name="Google Shape;97;p11:notes">
            <a:extLst>
              <a:ext uri="{FF2B5EF4-FFF2-40B4-BE49-F238E27FC236}">
                <a16:creationId xmlns:a16="http://schemas.microsoft.com/office/drawing/2014/main" id="{D4EACE33-D175-BF99-C1DD-1924DBC798D2}"/>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8" name="Google Shape;98;p11:notes">
            <a:extLst>
              <a:ext uri="{FF2B5EF4-FFF2-40B4-BE49-F238E27FC236}">
                <a16:creationId xmlns:a16="http://schemas.microsoft.com/office/drawing/2014/main" id="{79BCB28F-500A-6EFD-D739-4F41B15382E2}"/>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086866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a:extLst>
            <a:ext uri="{FF2B5EF4-FFF2-40B4-BE49-F238E27FC236}">
              <a16:creationId xmlns:a16="http://schemas.microsoft.com/office/drawing/2014/main" id="{562C183A-C035-B43C-743F-47B49A2BDEAB}"/>
            </a:ext>
          </a:extLst>
        </p:cNvPr>
        <p:cNvGrpSpPr/>
        <p:nvPr/>
      </p:nvGrpSpPr>
      <p:grpSpPr>
        <a:xfrm>
          <a:off x="0" y="0"/>
          <a:ext cx="0" cy="0"/>
          <a:chOff x="0" y="0"/>
          <a:chExt cx="0" cy="0"/>
        </a:xfrm>
      </p:grpSpPr>
      <p:sp>
        <p:nvSpPr>
          <p:cNvPr id="97" name="Google Shape;97;p11:notes">
            <a:extLst>
              <a:ext uri="{FF2B5EF4-FFF2-40B4-BE49-F238E27FC236}">
                <a16:creationId xmlns:a16="http://schemas.microsoft.com/office/drawing/2014/main" id="{705BE6D5-2617-2A8B-7ABC-0248DC67343E}"/>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8" name="Google Shape;98;p11:notes">
            <a:extLst>
              <a:ext uri="{FF2B5EF4-FFF2-40B4-BE49-F238E27FC236}">
                <a16:creationId xmlns:a16="http://schemas.microsoft.com/office/drawing/2014/main" id="{6F65818B-26A7-C5B5-7739-834FEDB8DE5F}"/>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286409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a:extLst>
            <a:ext uri="{FF2B5EF4-FFF2-40B4-BE49-F238E27FC236}">
              <a16:creationId xmlns:a16="http://schemas.microsoft.com/office/drawing/2014/main" id="{B60654FE-AEC8-4430-0384-3B7DEEEA1341}"/>
            </a:ext>
          </a:extLst>
        </p:cNvPr>
        <p:cNvGrpSpPr/>
        <p:nvPr/>
      </p:nvGrpSpPr>
      <p:grpSpPr>
        <a:xfrm>
          <a:off x="0" y="0"/>
          <a:ext cx="0" cy="0"/>
          <a:chOff x="0" y="0"/>
          <a:chExt cx="0" cy="0"/>
        </a:xfrm>
      </p:grpSpPr>
      <p:sp>
        <p:nvSpPr>
          <p:cNvPr id="97" name="Google Shape;97;p11:notes">
            <a:extLst>
              <a:ext uri="{FF2B5EF4-FFF2-40B4-BE49-F238E27FC236}">
                <a16:creationId xmlns:a16="http://schemas.microsoft.com/office/drawing/2014/main" id="{290A449A-2282-5DCC-5D56-13B0DA80E78C}"/>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98" name="Google Shape;98;p11:notes">
            <a:extLst>
              <a:ext uri="{FF2B5EF4-FFF2-40B4-BE49-F238E27FC236}">
                <a16:creationId xmlns:a16="http://schemas.microsoft.com/office/drawing/2014/main" id="{EFABDDC0-6A72-229A-7D7A-097285CB1FFE}"/>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974038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a:extLst>
            <a:ext uri="{FF2B5EF4-FFF2-40B4-BE49-F238E27FC236}">
              <a16:creationId xmlns:a16="http://schemas.microsoft.com/office/drawing/2014/main" id="{AB5DF2ED-B220-E313-A0C7-41E9CC546FBD}"/>
            </a:ext>
          </a:extLst>
        </p:cNvPr>
        <p:cNvGrpSpPr/>
        <p:nvPr/>
      </p:nvGrpSpPr>
      <p:grpSpPr>
        <a:xfrm>
          <a:off x="0" y="0"/>
          <a:ext cx="0" cy="0"/>
          <a:chOff x="0" y="0"/>
          <a:chExt cx="0" cy="0"/>
        </a:xfrm>
      </p:grpSpPr>
      <p:sp>
        <p:nvSpPr>
          <p:cNvPr id="97" name="Google Shape;97;p11:notes">
            <a:extLst>
              <a:ext uri="{FF2B5EF4-FFF2-40B4-BE49-F238E27FC236}">
                <a16:creationId xmlns:a16="http://schemas.microsoft.com/office/drawing/2014/main" id="{1D2451E7-34E8-BD34-91CB-6EF81820BC7B}"/>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98" name="Google Shape;98;p11:notes">
            <a:extLst>
              <a:ext uri="{FF2B5EF4-FFF2-40B4-BE49-F238E27FC236}">
                <a16:creationId xmlns:a16="http://schemas.microsoft.com/office/drawing/2014/main" id="{E7A6FCCD-FF95-F69D-21F3-7445ACCFF9B7}"/>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751174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a:extLst>
            <a:ext uri="{FF2B5EF4-FFF2-40B4-BE49-F238E27FC236}">
              <a16:creationId xmlns:a16="http://schemas.microsoft.com/office/drawing/2014/main" id="{0A40C1BF-7E4A-416E-7339-2B118FBD0B7E}"/>
            </a:ext>
          </a:extLst>
        </p:cNvPr>
        <p:cNvGrpSpPr/>
        <p:nvPr/>
      </p:nvGrpSpPr>
      <p:grpSpPr>
        <a:xfrm>
          <a:off x="0" y="0"/>
          <a:ext cx="0" cy="0"/>
          <a:chOff x="0" y="0"/>
          <a:chExt cx="0" cy="0"/>
        </a:xfrm>
      </p:grpSpPr>
      <p:sp>
        <p:nvSpPr>
          <p:cNvPr id="97" name="Google Shape;97;p11:notes">
            <a:extLst>
              <a:ext uri="{FF2B5EF4-FFF2-40B4-BE49-F238E27FC236}">
                <a16:creationId xmlns:a16="http://schemas.microsoft.com/office/drawing/2014/main" id="{0ED9E3BC-DA38-8B1A-A02D-0547EB7917A9}"/>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8" name="Google Shape;98;p11:notes">
            <a:extLst>
              <a:ext uri="{FF2B5EF4-FFF2-40B4-BE49-F238E27FC236}">
                <a16:creationId xmlns:a16="http://schemas.microsoft.com/office/drawing/2014/main" id="{CC5405C9-066A-240A-D1F7-DEEAA2443619}"/>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660088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a:extLst>
            <a:ext uri="{FF2B5EF4-FFF2-40B4-BE49-F238E27FC236}">
              <a16:creationId xmlns:a16="http://schemas.microsoft.com/office/drawing/2014/main" id="{066B0059-965F-680A-3817-A75B906055E8}"/>
            </a:ext>
          </a:extLst>
        </p:cNvPr>
        <p:cNvGrpSpPr/>
        <p:nvPr/>
      </p:nvGrpSpPr>
      <p:grpSpPr>
        <a:xfrm>
          <a:off x="0" y="0"/>
          <a:ext cx="0" cy="0"/>
          <a:chOff x="0" y="0"/>
          <a:chExt cx="0" cy="0"/>
        </a:xfrm>
      </p:grpSpPr>
      <p:sp>
        <p:nvSpPr>
          <p:cNvPr id="97" name="Google Shape;97;p11:notes">
            <a:extLst>
              <a:ext uri="{FF2B5EF4-FFF2-40B4-BE49-F238E27FC236}">
                <a16:creationId xmlns:a16="http://schemas.microsoft.com/office/drawing/2014/main" id="{B16409C4-2BFC-1DDF-B4C7-C73FC0D56B45}"/>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8" name="Google Shape;98;p11:notes">
            <a:extLst>
              <a:ext uri="{FF2B5EF4-FFF2-40B4-BE49-F238E27FC236}">
                <a16:creationId xmlns:a16="http://schemas.microsoft.com/office/drawing/2014/main" id="{68F2BC32-6E2F-9E21-FEA5-F803CC45A507}"/>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791844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p1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8" name="Google Shape;98;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g3f77267956e_2_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 name="Google Shape;104;g3f77267956e_2_2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5" name="Google Shape;105;g3f77267956e_2_2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1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9" name="Google Shape;109;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blank">
  <p:cSld name="BLANK">
    <p:bg>
      <p:bgPr>
        <a:gradFill>
          <a:gsLst>
            <a:gs pos="0">
              <a:srgbClr val="FA00C4"/>
            </a:gs>
            <a:gs pos="100000">
              <a:srgbClr val="8977E2"/>
            </a:gs>
          </a:gsLst>
          <a:lin ang="3600000" scaled="0"/>
        </a:gradFill>
        <a:effectLst/>
      </p:bgPr>
    </p:bg>
    <p:spTree>
      <p:nvGrpSpPr>
        <p:cNvPr id="1" name="Shape 15"/>
        <p:cNvGrpSpPr/>
        <p:nvPr/>
      </p:nvGrpSpPr>
      <p:grpSpPr>
        <a:xfrm>
          <a:off x="0" y="0"/>
          <a:ext cx="0" cy="0"/>
          <a:chOff x="0" y="0"/>
          <a:chExt cx="0" cy="0"/>
        </a:xfrm>
      </p:grpSpPr>
      <p:pic>
        <p:nvPicPr>
          <p:cNvPr id="16" name="Google Shape;16;p2"/>
          <p:cNvPicPr preferRelativeResize="0"/>
          <p:nvPr/>
        </p:nvPicPr>
        <p:blipFill rotWithShape="1">
          <a:blip r:embed="rId2">
            <a:alphaModFix/>
          </a:blip>
          <a:srcRect/>
          <a:stretch/>
        </p:blipFill>
        <p:spPr>
          <a:xfrm rot="1959538">
            <a:off x="1185624" y="-1846611"/>
            <a:ext cx="12937018" cy="12707027"/>
          </a:xfrm>
          <a:prstGeom prst="rect">
            <a:avLst/>
          </a:prstGeom>
          <a:noFill/>
          <a:ln>
            <a:noFill/>
          </a:ln>
        </p:spPr>
      </p:pic>
      <p:pic>
        <p:nvPicPr>
          <p:cNvPr id="17" name="Google Shape;17;p2"/>
          <p:cNvPicPr preferRelativeResize="0"/>
          <p:nvPr/>
        </p:nvPicPr>
        <p:blipFill rotWithShape="1">
          <a:blip r:embed="rId3">
            <a:alphaModFix/>
          </a:blip>
          <a:srcRect/>
          <a:stretch/>
        </p:blipFill>
        <p:spPr>
          <a:xfrm>
            <a:off x="6879834" y="2992247"/>
            <a:ext cx="4577861" cy="3326192"/>
          </a:xfrm>
          <a:prstGeom prst="rect">
            <a:avLst/>
          </a:prstGeom>
          <a:noFill/>
          <a:ln>
            <a:noFill/>
          </a:ln>
        </p:spPr>
      </p:pic>
      <p:pic>
        <p:nvPicPr>
          <p:cNvPr id="18" name="Google Shape;18;p2"/>
          <p:cNvPicPr preferRelativeResize="0"/>
          <p:nvPr/>
        </p:nvPicPr>
        <p:blipFill rotWithShape="1">
          <a:blip r:embed="rId4">
            <a:alphaModFix/>
          </a:blip>
          <a:srcRect t="36079" b="40653"/>
          <a:stretch/>
        </p:blipFill>
        <p:spPr>
          <a:xfrm>
            <a:off x="196425" y="5583333"/>
            <a:ext cx="3159303" cy="735106"/>
          </a:xfrm>
          <a:prstGeom prst="rect">
            <a:avLst/>
          </a:prstGeom>
          <a:noFill/>
          <a:ln>
            <a:noFill/>
          </a:ln>
        </p:spPr>
      </p:pic>
      <p:cxnSp>
        <p:nvCxnSpPr>
          <p:cNvPr id="19" name="Google Shape;19;p2"/>
          <p:cNvCxnSpPr/>
          <p:nvPr/>
        </p:nvCxnSpPr>
        <p:spPr>
          <a:xfrm>
            <a:off x="623240" y="2507910"/>
            <a:ext cx="2012387" cy="0"/>
          </a:xfrm>
          <a:prstGeom prst="straightConnector1">
            <a:avLst/>
          </a:prstGeom>
          <a:noFill/>
          <a:ln w="38100" cap="flat" cmpd="sng">
            <a:solidFill>
              <a:schemeClr val="lt1"/>
            </a:solidFill>
            <a:prstDash val="solid"/>
            <a:miter lim="8000"/>
            <a:headEnd type="none" w="sm" len="sm"/>
            <a:tailEnd type="none" w="sm" len="sm"/>
          </a:ln>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General Slide">
  <p:cSld name="General Slide">
    <p:spTree>
      <p:nvGrpSpPr>
        <p:cNvPr id="1" name="Shape 20"/>
        <p:cNvGrpSpPr/>
        <p:nvPr/>
      </p:nvGrpSpPr>
      <p:grpSpPr>
        <a:xfrm>
          <a:off x="0" y="0"/>
          <a:ext cx="0" cy="0"/>
          <a:chOff x="0" y="0"/>
          <a:chExt cx="0" cy="0"/>
        </a:xfrm>
      </p:grpSpPr>
      <p:sp>
        <p:nvSpPr>
          <p:cNvPr id="21" name="Google Shape;21;p3"/>
          <p:cNvSpPr txBox="1"/>
          <p:nvPr/>
        </p:nvSpPr>
        <p:spPr>
          <a:xfrm>
            <a:off x="621323" y="6138629"/>
            <a:ext cx="8276492" cy="3505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 name="Google Shape;22;p3"/>
          <p:cNvSpPr/>
          <p:nvPr/>
        </p:nvSpPr>
        <p:spPr>
          <a:xfrm>
            <a:off x="0" y="6011902"/>
            <a:ext cx="12192000" cy="846098"/>
          </a:xfrm>
          <a:prstGeom prst="rect">
            <a:avLst/>
          </a:prstGeom>
          <a:gradFill>
            <a:gsLst>
              <a:gs pos="0">
                <a:srgbClr val="FA00C4"/>
              </a:gs>
              <a:gs pos="100000">
                <a:srgbClr val="8977E2"/>
              </a:gs>
            </a:gsLst>
            <a:lin ang="36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23" name="Google Shape;23;p3"/>
          <p:cNvPicPr preferRelativeResize="0"/>
          <p:nvPr/>
        </p:nvPicPr>
        <p:blipFill rotWithShape="1">
          <a:blip r:embed="rId2">
            <a:alphaModFix/>
          </a:blip>
          <a:srcRect t="36079" b="40653"/>
          <a:stretch/>
        </p:blipFill>
        <p:spPr>
          <a:xfrm>
            <a:off x="-179290" y="6022088"/>
            <a:ext cx="3159303" cy="735106"/>
          </a:xfrm>
          <a:prstGeom prst="rect">
            <a:avLst/>
          </a:prstGeom>
          <a:noFill/>
          <a:ln>
            <a:noFill/>
          </a:ln>
        </p:spPr>
      </p:pic>
      <p:pic>
        <p:nvPicPr>
          <p:cNvPr id="24" name="Google Shape;24;p3"/>
          <p:cNvPicPr preferRelativeResize="0"/>
          <p:nvPr/>
        </p:nvPicPr>
        <p:blipFill rotWithShape="1">
          <a:blip r:embed="rId3">
            <a:alphaModFix/>
          </a:blip>
          <a:srcRect/>
          <a:stretch/>
        </p:blipFill>
        <p:spPr>
          <a:xfrm>
            <a:off x="9890544" y="5217458"/>
            <a:ext cx="2119148" cy="1539735"/>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lank">
  <p:cSld name="Blank">
    <p:spTree>
      <p:nvGrpSpPr>
        <p:cNvPr id="1" name="Shape 25"/>
        <p:cNvGrpSpPr/>
        <p:nvPr/>
      </p:nvGrpSpPr>
      <p:grpSpPr>
        <a:xfrm>
          <a:off x="0" y="0"/>
          <a:ext cx="0" cy="0"/>
          <a:chOff x="0" y="0"/>
          <a:chExt cx="0" cy="0"/>
        </a:xfrm>
      </p:grpSpPr>
      <p:sp>
        <p:nvSpPr>
          <p:cNvPr id="26" name="Google Shape;26;p4"/>
          <p:cNvSpPr txBox="1"/>
          <p:nvPr/>
        </p:nvSpPr>
        <p:spPr>
          <a:xfrm>
            <a:off x="621323" y="6138629"/>
            <a:ext cx="8276492" cy="3505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27" name="Google Shape;27;p4"/>
          <p:cNvPicPr preferRelativeResize="0"/>
          <p:nvPr/>
        </p:nvPicPr>
        <p:blipFill rotWithShape="1">
          <a:blip r:embed="rId2">
            <a:alphaModFix/>
          </a:blip>
          <a:srcRect/>
          <a:stretch/>
        </p:blipFill>
        <p:spPr>
          <a:xfrm>
            <a:off x="9890544" y="5217458"/>
            <a:ext cx="2119148" cy="1539735"/>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About the Presenter">
  <p:cSld name="About the Presenter">
    <p:spTree>
      <p:nvGrpSpPr>
        <p:cNvPr id="1" name="Shape 28"/>
        <p:cNvGrpSpPr/>
        <p:nvPr/>
      </p:nvGrpSpPr>
      <p:grpSpPr>
        <a:xfrm>
          <a:off x="0" y="0"/>
          <a:ext cx="0" cy="0"/>
          <a:chOff x="0" y="0"/>
          <a:chExt cx="0" cy="0"/>
        </a:xfrm>
      </p:grpSpPr>
      <p:sp>
        <p:nvSpPr>
          <p:cNvPr id="29" name="Google Shape;29;p5"/>
          <p:cNvSpPr txBox="1"/>
          <p:nvPr/>
        </p:nvSpPr>
        <p:spPr>
          <a:xfrm>
            <a:off x="621323" y="6138629"/>
            <a:ext cx="8276492" cy="3505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0" name="Google Shape;30;p5"/>
          <p:cNvSpPr/>
          <p:nvPr/>
        </p:nvSpPr>
        <p:spPr>
          <a:xfrm>
            <a:off x="0" y="6011902"/>
            <a:ext cx="12192000" cy="846098"/>
          </a:xfrm>
          <a:prstGeom prst="rect">
            <a:avLst/>
          </a:prstGeom>
          <a:gradFill>
            <a:gsLst>
              <a:gs pos="0">
                <a:srgbClr val="FA00C4"/>
              </a:gs>
              <a:gs pos="100000">
                <a:srgbClr val="8977E2"/>
              </a:gs>
            </a:gsLst>
            <a:lin ang="36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31" name="Google Shape;31;p5"/>
          <p:cNvPicPr preferRelativeResize="0"/>
          <p:nvPr/>
        </p:nvPicPr>
        <p:blipFill rotWithShape="1">
          <a:blip r:embed="rId2">
            <a:alphaModFix/>
          </a:blip>
          <a:srcRect t="36079" b="40653"/>
          <a:stretch/>
        </p:blipFill>
        <p:spPr>
          <a:xfrm>
            <a:off x="-179290" y="6022088"/>
            <a:ext cx="3159303" cy="735106"/>
          </a:xfrm>
          <a:prstGeom prst="rect">
            <a:avLst/>
          </a:prstGeom>
          <a:noFill/>
          <a:ln>
            <a:noFill/>
          </a:ln>
        </p:spPr>
      </p:pic>
      <p:sp>
        <p:nvSpPr>
          <p:cNvPr id="32" name="Google Shape;32;p5"/>
          <p:cNvSpPr txBox="1"/>
          <p:nvPr/>
        </p:nvSpPr>
        <p:spPr>
          <a:xfrm>
            <a:off x="334457" y="261277"/>
            <a:ext cx="6311153" cy="83099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800" b="1">
                <a:solidFill>
                  <a:srgbClr val="FA00C4"/>
                </a:solidFill>
                <a:latin typeface="Calibri"/>
                <a:ea typeface="Calibri"/>
                <a:cs typeface="Calibri"/>
                <a:sym typeface="Calibri"/>
              </a:rPr>
              <a:t>ABOUT THE PRESENTER</a:t>
            </a:r>
            <a:endParaRPr/>
          </a:p>
        </p:txBody>
      </p:sp>
      <p:pic>
        <p:nvPicPr>
          <p:cNvPr id="33" name="Google Shape;33;p5"/>
          <p:cNvPicPr preferRelativeResize="0"/>
          <p:nvPr/>
        </p:nvPicPr>
        <p:blipFill rotWithShape="1">
          <a:blip r:embed="rId3">
            <a:alphaModFix/>
          </a:blip>
          <a:srcRect/>
          <a:stretch/>
        </p:blipFill>
        <p:spPr>
          <a:xfrm>
            <a:off x="9890544" y="5217458"/>
            <a:ext cx="2119148" cy="1539735"/>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Learning Objectives">
  <p:cSld name="Learning Objectives">
    <p:spTree>
      <p:nvGrpSpPr>
        <p:cNvPr id="1" name="Shape 34"/>
        <p:cNvGrpSpPr/>
        <p:nvPr/>
      </p:nvGrpSpPr>
      <p:grpSpPr>
        <a:xfrm>
          <a:off x="0" y="0"/>
          <a:ext cx="0" cy="0"/>
          <a:chOff x="0" y="0"/>
          <a:chExt cx="0" cy="0"/>
        </a:xfrm>
      </p:grpSpPr>
      <p:sp>
        <p:nvSpPr>
          <p:cNvPr id="35" name="Google Shape;35;p6"/>
          <p:cNvSpPr txBox="1"/>
          <p:nvPr/>
        </p:nvSpPr>
        <p:spPr>
          <a:xfrm>
            <a:off x="621323" y="6138629"/>
            <a:ext cx="8276492" cy="3505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6" name="Google Shape;36;p6"/>
          <p:cNvSpPr/>
          <p:nvPr/>
        </p:nvSpPr>
        <p:spPr>
          <a:xfrm>
            <a:off x="0" y="6011902"/>
            <a:ext cx="12192000" cy="846098"/>
          </a:xfrm>
          <a:prstGeom prst="rect">
            <a:avLst/>
          </a:prstGeom>
          <a:gradFill>
            <a:gsLst>
              <a:gs pos="0">
                <a:srgbClr val="FA00C4"/>
              </a:gs>
              <a:gs pos="100000">
                <a:srgbClr val="8977E2"/>
              </a:gs>
            </a:gsLst>
            <a:lin ang="36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37" name="Google Shape;37;p6"/>
          <p:cNvPicPr preferRelativeResize="0"/>
          <p:nvPr/>
        </p:nvPicPr>
        <p:blipFill rotWithShape="1">
          <a:blip r:embed="rId2">
            <a:alphaModFix/>
          </a:blip>
          <a:srcRect t="36079" b="40653"/>
          <a:stretch/>
        </p:blipFill>
        <p:spPr>
          <a:xfrm>
            <a:off x="-179290" y="6022088"/>
            <a:ext cx="3159303" cy="735106"/>
          </a:xfrm>
          <a:prstGeom prst="rect">
            <a:avLst/>
          </a:prstGeom>
          <a:noFill/>
          <a:ln>
            <a:noFill/>
          </a:ln>
        </p:spPr>
      </p:pic>
      <p:sp>
        <p:nvSpPr>
          <p:cNvPr id="38" name="Google Shape;38;p6"/>
          <p:cNvSpPr txBox="1"/>
          <p:nvPr/>
        </p:nvSpPr>
        <p:spPr>
          <a:xfrm>
            <a:off x="334457" y="261277"/>
            <a:ext cx="6311153" cy="83099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800" b="1">
                <a:solidFill>
                  <a:srgbClr val="FA00C4"/>
                </a:solidFill>
                <a:latin typeface="Calibri"/>
                <a:ea typeface="Calibri"/>
                <a:cs typeface="Calibri"/>
                <a:sym typeface="Calibri"/>
              </a:rPr>
              <a:t>LEARNING OBJECTIVES</a:t>
            </a:r>
            <a:endParaRPr/>
          </a:p>
        </p:txBody>
      </p:sp>
      <p:pic>
        <p:nvPicPr>
          <p:cNvPr id="39" name="Google Shape;39;p6"/>
          <p:cNvPicPr preferRelativeResize="0"/>
          <p:nvPr/>
        </p:nvPicPr>
        <p:blipFill rotWithShape="1">
          <a:blip r:embed="rId3">
            <a:alphaModFix/>
          </a:blip>
          <a:srcRect/>
          <a:stretch/>
        </p:blipFill>
        <p:spPr>
          <a:xfrm>
            <a:off x="9890544" y="5217458"/>
            <a:ext cx="2119148" cy="1539735"/>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Discussion">
  <p:cSld name="Discussion">
    <p:bg>
      <p:bgPr>
        <a:gradFill>
          <a:gsLst>
            <a:gs pos="0">
              <a:srgbClr val="FA00C4"/>
            </a:gs>
            <a:gs pos="100000">
              <a:srgbClr val="8977E2"/>
            </a:gs>
          </a:gsLst>
          <a:lin ang="3600000" scaled="0"/>
        </a:gradFill>
        <a:effectLst/>
      </p:bgPr>
    </p:bg>
    <p:spTree>
      <p:nvGrpSpPr>
        <p:cNvPr id="1" name="Shape 49"/>
        <p:cNvGrpSpPr/>
        <p:nvPr/>
      </p:nvGrpSpPr>
      <p:grpSpPr>
        <a:xfrm>
          <a:off x="0" y="0"/>
          <a:ext cx="0" cy="0"/>
          <a:chOff x="0" y="0"/>
          <a:chExt cx="0" cy="0"/>
        </a:xfrm>
      </p:grpSpPr>
      <p:pic>
        <p:nvPicPr>
          <p:cNvPr id="50" name="Google Shape;50;p10"/>
          <p:cNvPicPr preferRelativeResize="0"/>
          <p:nvPr/>
        </p:nvPicPr>
        <p:blipFill rotWithShape="1">
          <a:blip r:embed="rId2">
            <a:alphaModFix/>
          </a:blip>
          <a:srcRect/>
          <a:stretch/>
        </p:blipFill>
        <p:spPr>
          <a:xfrm>
            <a:off x="7294504" y="3192729"/>
            <a:ext cx="4162718" cy="3024556"/>
          </a:xfrm>
          <a:prstGeom prst="rect">
            <a:avLst/>
          </a:prstGeom>
          <a:noFill/>
          <a:ln>
            <a:noFill/>
          </a:ln>
        </p:spPr>
      </p:pic>
      <p:sp>
        <p:nvSpPr>
          <p:cNvPr id="51" name="Google Shape;51;p10"/>
          <p:cNvSpPr txBox="1"/>
          <p:nvPr/>
        </p:nvSpPr>
        <p:spPr>
          <a:xfrm>
            <a:off x="757745" y="734329"/>
            <a:ext cx="7848374" cy="120032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7200" b="1" i="0">
                <a:solidFill>
                  <a:schemeClr val="lt1"/>
                </a:solidFill>
                <a:latin typeface="Avenir"/>
                <a:ea typeface="Avenir"/>
                <a:cs typeface="Avenir"/>
                <a:sym typeface="Avenir"/>
              </a:rPr>
              <a:t>Discussion | Q&amp;A</a:t>
            </a:r>
            <a:endParaRPr/>
          </a:p>
        </p:txBody>
      </p:sp>
      <p:sp>
        <p:nvSpPr>
          <p:cNvPr id="52" name="Google Shape;52;p10"/>
          <p:cNvSpPr txBox="1"/>
          <p:nvPr/>
        </p:nvSpPr>
        <p:spPr>
          <a:xfrm>
            <a:off x="757745" y="5046453"/>
            <a:ext cx="6536759" cy="107721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b="1" i="0">
                <a:solidFill>
                  <a:schemeClr val="lt1"/>
                </a:solidFill>
                <a:latin typeface="Avenir"/>
                <a:ea typeface="Avenir"/>
                <a:cs typeface="Avenir"/>
                <a:sym typeface="Avenir"/>
              </a:rPr>
              <a:t>We amplify, adapt, and advance occupational therapy, together.</a:t>
            </a: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hank You">
  <p:cSld name="Thank You">
    <p:bg>
      <p:bgPr>
        <a:gradFill>
          <a:gsLst>
            <a:gs pos="0">
              <a:srgbClr val="FA00C4"/>
            </a:gs>
            <a:gs pos="100000">
              <a:srgbClr val="8977E2"/>
            </a:gs>
          </a:gsLst>
          <a:lin ang="3600000" scaled="0"/>
        </a:gradFill>
        <a:effectLst/>
      </p:bgPr>
    </p:bg>
    <p:spTree>
      <p:nvGrpSpPr>
        <p:cNvPr id="1" name="Shape 53"/>
        <p:cNvGrpSpPr/>
        <p:nvPr/>
      </p:nvGrpSpPr>
      <p:grpSpPr>
        <a:xfrm>
          <a:off x="0" y="0"/>
          <a:ext cx="0" cy="0"/>
          <a:chOff x="0" y="0"/>
          <a:chExt cx="0" cy="0"/>
        </a:xfrm>
      </p:grpSpPr>
      <p:pic>
        <p:nvPicPr>
          <p:cNvPr id="54" name="Google Shape;54;p11"/>
          <p:cNvPicPr preferRelativeResize="0"/>
          <p:nvPr/>
        </p:nvPicPr>
        <p:blipFill rotWithShape="1">
          <a:blip r:embed="rId2">
            <a:alphaModFix/>
          </a:blip>
          <a:srcRect/>
          <a:stretch/>
        </p:blipFill>
        <p:spPr>
          <a:xfrm>
            <a:off x="7294504" y="3192729"/>
            <a:ext cx="4162718" cy="3024556"/>
          </a:xfrm>
          <a:prstGeom prst="rect">
            <a:avLst/>
          </a:prstGeom>
          <a:noFill/>
          <a:ln>
            <a:noFill/>
          </a:ln>
        </p:spPr>
      </p:pic>
      <p:sp>
        <p:nvSpPr>
          <p:cNvPr id="55" name="Google Shape;55;p11"/>
          <p:cNvSpPr txBox="1"/>
          <p:nvPr/>
        </p:nvSpPr>
        <p:spPr>
          <a:xfrm>
            <a:off x="757745" y="734329"/>
            <a:ext cx="7848374" cy="120032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7200" b="1" i="0">
                <a:solidFill>
                  <a:schemeClr val="lt1"/>
                </a:solidFill>
                <a:latin typeface="Avenir"/>
                <a:ea typeface="Avenir"/>
                <a:cs typeface="Avenir"/>
                <a:sym typeface="Avenir"/>
              </a:rPr>
              <a:t>THANK YOU!</a:t>
            </a:r>
            <a:endParaRPr/>
          </a:p>
        </p:txBody>
      </p:sp>
      <p:sp>
        <p:nvSpPr>
          <p:cNvPr id="56" name="Google Shape;56;p11"/>
          <p:cNvSpPr txBox="1"/>
          <p:nvPr/>
        </p:nvSpPr>
        <p:spPr>
          <a:xfrm>
            <a:off x="757745" y="5046453"/>
            <a:ext cx="6536759" cy="107721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b="1" i="0">
                <a:solidFill>
                  <a:schemeClr val="lt1"/>
                </a:solidFill>
                <a:latin typeface="Avenir"/>
                <a:ea typeface="Avenir"/>
                <a:cs typeface="Avenir"/>
                <a:sym typeface="Avenir"/>
              </a:rPr>
              <a:t>We amplify, adapt, and advance occupational therapy, together.</a:t>
            </a:r>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6" r:id="rId6"/>
    <p:sldLayoutId id="2147483657" r:id="rId7"/>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3" Type="http://schemas.openxmlformats.org/officeDocument/2006/relationships/hyperlink" Target="https://doi.org/10.1080/17483107.2025.2586224"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doi.org/10.1080/10400435.2021.1956638"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hyperlink" Target="https://doi.org/10.2340/16501977-2869" TargetMode="External"/><Relationship Id="rId5" Type="http://schemas.openxmlformats.org/officeDocument/2006/relationships/hyperlink" Target="https://doi.org/10.1080/17483107.2025.2586224" TargetMode="External"/><Relationship Id="rId4" Type="http://schemas.openxmlformats.org/officeDocument/2006/relationships/hyperlink" Target="https://doi.org/10.1186/s12877-023-04073-z" TargetMode="Externa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hyperlink" Target="mailto:Richelle.gray@hsc.wvu.edu" TargetMode="External"/><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rgbClr val="FA00C4"/>
            </a:gs>
            <a:gs pos="100000">
              <a:srgbClr val="8977E2"/>
            </a:gs>
          </a:gsLst>
          <a:lin ang="3600000" scaled="0"/>
        </a:gradFill>
        <a:effectLst/>
      </p:bgPr>
    </p:bg>
    <p:spTree>
      <p:nvGrpSpPr>
        <p:cNvPr id="1" name="Shape 60"/>
        <p:cNvGrpSpPr/>
        <p:nvPr/>
      </p:nvGrpSpPr>
      <p:grpSpPr>
        <a:xfrm>
          <a:off x="0" y="0"/>
          <a:ext cx="0" cy="0"/>
          <a:chOff x="0" y="0"/>
          <a:chExt cx="0" cy="0"/>
        </a:xfrm>
      </p:grpSpPr>
      <p:sp>
        <p:nvSpPr>
          <p:cNvPr id="61" name="Google Shape;61;p12"/>
          <p:cNvSpPr txBox="1"/>
          <p:nvPr/>
        </p:nvSpPr>
        <p:spPr>
          <a:xfrm>
            <a:off x="198784" y="451925"/>
            <a:ext cx="11757990" cy="2357528"/>
          </a:xfrm>
          <a:prstGeom prst="rect">
            <a:avLst/>
          </a:prstGeom>
          <a:noFill/>
          <a:ln>
            <a:noFill/>
          </a:ln>
        </p:spPr>
        <p:txBody>
          <a:bodyPr spcFirstLastPara="1" wrap="square" lIns="91425" tIns="45700" rIns="91425" bIns="45700" anchor="t" anchorCtr="0">
            <a:spAutoFit/>
          </a:bodyPr>
          <a:lstStyle/>
          <a:p>
            <a:pPr marL="0" lvl="0" indent="0" algn="ctr" rtl="0">
              <a:lnSpc>
                <a:spcPct val="115000"/>
              </a:lnSpc>
              <a:spcBef>
                <a:spcPts val="0"/>
              </a:spcBef>
              <a:spcAft>
                <a:spcPts val="0"/>
              </a:spcAft>
              <a:buClr>
                <a:schemeClr val="dk1"/>
              </a:buClr>
              <a:buSzPts val="1100"/>
              <a:buFont typeface="Arial"/>
              <a:buNone/>
            </a:pPr>
            <a:r>
              <a:rPr lang="en-US" sz="3200" b="1" dirty="0">
                <a:solidFill>
                  <a:schemeClr val="dk1"/>
                </a:solidFill>
                <a:latin typeface="Century Gothic"/>
                <a:ea typeface="Century Gothic"/>
                <a:cs typeface="Century Gothic"/>
                <a:sym typeface="Century Gothic"/>
              </a:rPr>
              <a:t>Reframing Readiness: How Reconsidering Cognitive Screening Became a Pivot Toward Occupational Justice in Power Mobility</a:t>
            </a:r>
          </a:p>
          <a:p>
            <a:pPr marL="0" lvl="0" indent="0" algn="ctr" rtl="0">
              <a:lnSpc>
                <a:spcPct val="115000"/>
              </a:lnSpc>
              <a:spcBef>
                <a:spcPts val="0"/>
              </a:spcBef>
              <a:spcAft>
                <a:spcPts val="0"/>
              </a:spcAft>
              <a:buClr>
                <a:schemeClr val="dk1"/>
              </a:buClr>
              <a:buSzPts val="1100"/>
              <a:buFont typeface="Arial"/>
              <a:buNone/>
            </a:pPr>
            <a:endParaRPr lang="en-US" sz="3200" b="1" dirty="0">
              <a:solidFill>
                <a:schemeClr val="dk1"/>
              </a:solidFill>
              <a:latin typeface="Century Gothic"/>
              <a:ea typeface="Century Gothic"/>
              <a:cs typeface="Century Gothic"/>
              <a:sym typeface="Century Gothic"/>
            </a:endParaRPr>
          </a:p>
        </p:txBody>
      </p:sp>
      <p:sp>
        <p:nvSpPr>
          <p:cNvPr id="62" name="Google Shape;62;p12"/>
          <p:cNvSpPr txBox="1"/>
          <p:nvPr/>
        </p:nvSpPr>
        <p:spPr>
          <a:xfrm>
            <a:off x="641166" y="2987675"/>
            <a:ext cx="6399600" cy="3078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a:p>
        </p:txBody>
      </p:sp>
      <p:sp>
        <p:nvSpPr>
          <p:cNvPr id="63" name="Google Shape;63;p12"/>
          <p:cNvSpPr txBox="1"/>
          <p:nvPr/>
        </p:nvSpPr>
        <p:spPr>
          <a:xfrm>
            <a:off x="541773" y="2639426"/>
            <a:ext cx="8383566" cy="587813"/>
          </a:xfrm>
          <a:prstGeom prst="rect">
            <a:avLst/>
          </a:prstGeom>
          <a:noFill/>
          <a:ln>
            <a:noFill/>
          </a:ln>
        </p:spPr>
        <p:txBody>
          <a:bodyPr spcFirstLastPara="1" wrap="square" lIns="91425" tIns="45700" rIns="91425" bIns="45700" anchor="t" anchorCtr="0">
            <a:spAutoFit/>
          </a:bodyPr>
          <a:lstStyle/>
          <a:p>
            <a:pPr lvl="0">
              <a:lnSpc>
                <a:spcPct val="115000"/>
              </a:lnSpc>
              <a:buClr>
                <a:schemeClr val="dk1"/>
              </a:buClr>
              <a:buSzPts val="1100"/>
            </a:pPr>
            <a:r>
              <a:rPr lang="en-US" sz="2800" dirty="0">
                <a:solidFill>
                  <a:schemeClr val="dk1"/>
                </a:solidFill>
                <a:latin typeface="Century Gothic"/>
                <a:sym typeface="Century Gothic"/>
              </a:rPr>
              <a:t>Richelle Gray, PhD, OTD, OTR/L, ATP/SMS, CDP</a:t>
            </a:r>
            <a:endParaRPr lang="en-US" sz="2800" dirty="0"/>
          </a:p>
        </p:txBody>
      </p:sp>
      <p:sp>
        <p:nvSpPr>
          <p:cNvPr id="64" name="Google Shape;64;p12"/>
          <p:cNvSpPr txBox="1"/>
          <p:nvPr/>
        </p:nvSpPr>
        <p:spPr>
          <a:xfrm>
            <a:off x="641166" y="4581972"/>
            <a:ext cx="2998505"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dirty="0">
                <a:solidFill>
                  <a:schemeClr val="lt1"/>
                </a:solidFill>
                <a:latin typeface="Arial"/>
                <a:ea typeface="Arial"/>
                <a:cs typeface="Arial"/>
                <a:sym typeface="Arial"/>
              </a:rPr>
              <a:t>October 16, 2026</a:t>
            </a:r>
            <a:endParaRPr dirty="0"/>
          </a:p>
        </p:txBody>
      </p:sp>
    </p:spTree>
  </p:cSld>
  <p:clrMapOvr>
    <a:masterClrMapping/>
  </p:clrMapOvr>
  <p:transition spd="med">
    <p:push/>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pic>
        <p:nvPicPr>
          <p:cNvPr id="3" name="Picture 2">
            <a:extLst>
              <a:ext uri="{FF2B5EF4-FFF2-40B4-BE49-F238E27FC236}">
                <a16:creationId xmlns:a16="http://schemas.microsoft.com/office/drawing/2014/main" id="{25F88D84-FBC9-3567-3926-B8292FFD7829}"/>
              </a:ext>
            </a:extLst>
          </p:cNvPr>
          <p:cNvPicPr>
            <a:picLocks noChangeAspect="1"/>
          </p:cNvPicPr>
          <p:nvPr/>
        </p:nvPicPr>
        <p:blipFill>
          <a:blip r:embed="rId3"/>
          <a:stretch>
            <a:fillRect/>
          </a:stretch>
        </p:blipFill>
        <p:spPr>
          <a:xfrm>
            <a:off x="6508296" y="0"/>
            <a:ext cx="5759904" cy="5238750"/>
          </a:xfrm>
          <a:prstGeom prst="rect">
            <a:avLst/>
          </a:prstGeom>
        </p:spPr>
      </p:pic>
      <p:sp>
        <p:nvSpPr>
          <p:cNvPr id="89" name="Google Shape;89;p16"/>
          <p:cNvSpPr txBox="1"/>
          <p:nvPr/>
        </p:nvSpPr>
        <p:spPr>
          <a:xfrm>
            <a:off x="153711" y="1619250"/>
            <a:ext cx="6875740" cy="4154943"/>
          </a:xfrm>
          <a:prstGeom prst="rect">
            <a:avLst/>
          </a:prstGeom>
          <a:noFill/>
          <a:ln>
            <a:noFill/>
          </a:ln>
        </p:spPr>
        <p:txBody>
          <a:bodyPr spcFirstLastPara="1" wrap="square" lIns="91425" tIns="45700" rIns="91425" bIns="45700" anchor="t" anchorCtr="0">
            <a:spAutoFit/>
          </a:bodyPr>
          <a:lstStyle/>
          <a:p>
            <a:pPr marL="342900" indent="-342900">
              <a:buFont typeface="+mj-lt"/>
              <a:buAutoNum type="arabicPeriod"/>
            </a:pPr>
            <a:r>
              <a:rPr lang="en-US" sz="2400" dirty="0"/>
              <a:t>Participants will differentiate between the use of cognitive tools as gatekeeping measures versus contextual data within power mobility decision-making.</a:t>
            </a:r>
          </a:p>
          <a:p>
            <a:pPr marL="342900" indent="-342900">
              <a:buFont typeface="+mj-lt"/>
              <a:buAutoNum type="arabicPeriod"/>
            </a:pPr>
            <a:r>
              <a:rPr lang="en-US" sz="2400" dirty="0"/>
              <a:t>Participants will identify at least 3 factors that interact with cognitive screening results to influence power mobility performance. </a:t>
            </a:r>
          </a:p>
          <a:p>
            <a:pPr marL="342900" indent="-342900">
              <a:buFont typeface="+mj-lt"/>
              <a:buAutoNum type="arabicPeriod"/>
            </a:pPr>
            <a:r>
              <a:rPr lang="en-US" sz="2400" dirty="0"/>
              <a:t>Participants will identify how cognitive screening results can be integrated into a custom seating evaluation to support, rather than restrict, participation in power mobility.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1"/>
        <p:cNvGrpSpPr/>
        <p:nvPr/>
      </p:nvGrpSpPr>
      <p:grpSpPr>
        <a:xfrm>
          <a:off x="0" y="0"/>
          <a:ext cx="0" cy="0"/>
          <a:chOff x="0" y="0"/>
          <a:chExt cx="0" cy="0"/>
        </a:xfrm>
      </p:grpSpPr>
      <p:sp>
        <p:nvSpPr>
          <p:cNvPr id="82" name="Google Shape;82;p15" descr="User with solid fill"/>
          <p:cNvSpPr/>
          <p:nvPr/>
        </p:nvSpPr>
        <p:spPr>
          <a:xfrm>
            <a:off x="345526" y="1488141"/>
            <a:ext cx="3039035" cy="3039035"/>
          </a:xfrm>
          <a:prstGeom prst="ellipse">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p15"/>
          <p:cNvSpPr txBox="1"/>
          <p:nvPr/>
        </p:nvSpPr>
        <p:spPr>
          <a:xfrm>
            <a:off x="345526" y="964961"/>
            <a:ext cx="11408695" cy="52318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b="1" dirty="0">
                <a:solidFill>
                  <a:schemeClr val="dk1"/>
                </a:solidFill>
                <a:latin typeface="Arial"/>
                <a:ea typeface="Arial"/>
                <a:cs typeface="Arial"/>
                <a:sym typeface="Arial"/>
              </a:rPr>
              <a:t>Richelle Gray, PhD, OTD, OTR/L, ATP/SMS, CDP</a:t>
            </a:r>
            <a:endParaRPr sz="2800" dirty="0"/>
          </a:p>
        </p:txBody>
      </p:sp>
      <p:sp>
        <p:nvSpPr>
          <p:cNvPr id="84" name="Google Shape;84;p15"/>
          <p:cNvSpPr txBox="1"/>
          <p:nvPr/>
        </p:nvSpPr>
        <p:spPr>
          <a:xfrm>
            <a:off x="345526" y="1416734"/>
            <a:ext cx="11684549" cy="353939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dirty="0">
                <a:solidFill>
                  <a:schemeClr val="dk1"/>
                </a:solidFill>
              </a:rPr>
              <a:t>Assistant Professor, Division of Occupational Therapy</a:t>
            </a:r>
          </a:p>
          <a:p>
            <a:pPr marL="0" marR="0" lvl="0" indent="0" algn="l" rtl="0">
              <a:spcBef>
                <a:spcPts val="0"/>
              </a:spcBef>
              <a:spcAft>
                <a:spcPts val="0"/>
              </a:spcAft>
              <a:buNone/>
            </a:pPr>
            <a:r>
              <a:rPr lang="en-US" sz="2400" dirty="0">
                <a:solidFill>
                  <a:schemeClr val="dk1"/>
                </a:solidFill>
              </a:rPr>
              <a:t>West Virginia University</a:t>
            </a:r>
          </a:p>
          <a:p>
            <a:pPr marL="0" marR="0" lvl="0" indent="0" algn="l" rtl="0">
              <a:spcBef>
                <a:spcPts val="0"/>
              </a:spcBef>
              <a:spcAft>
                <a:spcPts val="0"/>
              </a:spcAft>
              <a:buNone/>
            </a:pPr>
            <a:endParaRPr lang="en-US" sz="2400" dirty="0">
              <a:solidFill>
                <a:schemeClr val="dk1"/>
              </a:solidFill>
            </a:endParaRPr>
          </a:p>
          <a:p>
            <a:pPr marL="342900" lvl="0" indent="-342900" fontAlgn="t">
              <a:buFont typeface="Arial" panose="020B0604020202020204" pitchFamily="34" charset="0"/>
              <a:buChar char="•"/>
            </a:pPr>
            <a:r>
              <a:rPr lang="en-US" sz="2400" dirty="0"/>
              <a:t>Assistive technology, seating, and mobility specialist</a:t>
            </a:r>
          </a:p>
          <a:p>
            <a:pPr marL="342900" lvl="0" indent="-342900" fontAlgn="t">
              <a:buFont typeface="Arial" panose="020B0604020202020204" pitchFamily="34" charset="0"/>
              <a:buChar char="•"/>
            </a:pPr>
            <a:r>
              <a:rPr lang="en-US" sz="2400" dirty="0"/>
              <a:t>Founder and clinician, RNI Seating Clinic</a:t>
            </a:r>
          </a:p>
          <a:p>
            <a:pPr marL="342900" lvl="0" indent="-342900" fontAlgn="t">
              <a:buFont typeface="Arial" panose="020B0604020202020204" pitchFamily="34" charset="0"/>
              <a:buChar char="•"/>
            </a:pPr>
            <a:r>
              <a:rPr lang="en-US" sz="2400" dirty="0"/>
              <a:t>Researcher in power mobility and cognition</a:t>
            </a:r>
          </a:p>
          <a:p>
            <a:pPr marL="342900" lvl="0" indent="-342900" fontAlgn="t">
              <a:buFont typeface="Arial" panose="020B0604020202020204" pitchFamily="34" charset="0"/>
              <a:buChar char="•"/>
            </a:pPr>
            <a:r>
              <a:rPr lang="en-US" sz="2400" dirty="0"/>
              <a:t>Advocate for participation-focused mobility assessment</a:t>
            </a:r>
          </a:p>
          <a:p>
            <a:pPr marL="0" marR="0" lvl="0" indent="0" algn="l" rtl="0">
              <a:spcBef>
                <a:spcPts val="0"/>
              </a:spcBef>
              <a:spcAft>
                <a:spcPts val="0"/>
              </a:spcAft>
              <a:buNone/>
            </a:pPr>
            <a:endParaRPr sz="2400" dirty="0"/>
          </a:p>
          <a:p>
            <a:pPr marL="0" marR="0" lvl="0" indent="0" algn="l" rtl="0">
              <a:spcBef>
                <a:spcPts val="0"/>
              </a:spcBef>
              <a:spcAft>
                <a:spcPts val="0"/>
              </a:spcAft>
              <a:buNone/>
            </a:pPr>
            <a:endParaRPr sz="3200" dirty="0">
              <a:solidFill>
                <a:schemeClr val="dk1"/>
              </a:solidFill>
              <a:latin typeface="Arial"/>
              <a:ea typeface="Arial"/>
              <a:cs typeface="Arial"/>
              <a:sym typeface="Arial"/>
            </a:endParaRPr>
          </a:p>
        </p:txBody>
      </p:sp>
      <p:pic>
        <p:nvPicPr>
          <p:cNvPr id="3" name="Picture 2">
            <a:extLst>
              <a:ext uri="{FF2B5EF4-FFF2-40B4-BE49-F238E27FC236}">
                <a16:creationId xmlns:a16="http://schemas.microsoft.com/office/drawing/2014/main" id="{7DB1D093-A0C1-CAAE-A79A-477FA6F0D414}"/>
              </a:ext>
            </a:extLst>
          </p:cNvPr>
          <p:cNvPicPr>
            <a:picLocks noChangeAspect="1"/>
          </p:cNvPicPr>
          <p:nvPr/>
        </p:nvPicPr>
        <p:blipFill>
          <a:blip r:embed="rId3"/>
          <a:stretch>
            <a:fillRect/>
          </a:stretch>
        </p:blipFill>
        <p:spPr>
          <a:xfrm>
            <a:off x="8807441" y="258941"/>
            <a:ext cx="3222634" cy="4833951"/>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AAB9FBEC-59A1-AD1A-9E3D-A7FD80FB254F}"/>
            </a:ext>
          </a:extLst>
        </p:cNvPr>
        <p:cNvGrpSpPr/>
        <p:nvPr/>
      </p:nvGrpSpPr>
      <p:grpSpPr>
        <a:xfrm>
          <a:off x="0" y="0"/>
          <a:ext cx="0" cy="0"/>
          <a:chOff x="0" y="0"/>
          <a:chExt cx="0" cy="0"/>
        </a:xfrm>
      </p:grpSpPr>
      <p:sp>
        <p:nvSpPr>
          <p:cNvPr id="100" name="Google Shape;100;p18">
            <a:extLst>
              <a:ext uri="{FF2B5EF4-FFF2-40B4-BE49-F238E27FC236}">
                <a16:creationId xmlns:a16="http://schemas.microsoft.com/office/drawing/2014/main" id="{C21E328F-6976-11A3-8B14-FF9E41513BE7}"/>
              </a:ext>
            </a:extLst>
          </p:cNvPr>
          <p:cNvSpPr txBox="1"/>
          <p:nvPr/>
        </p:nvSpPr>
        <p:spPr>
          <a:xfrm>
            <a:off x="515660" y="557134"/>
            <a:ext cx="11390590" cy="76940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400" b="1" dirty="0">
                <a:solidFill>
                  <a:schemeClr val="dk1"/>
                </a:solidFill>
                <a:latin typeface="Avenir"/>
                <a:ea typeface="Avenir"/>
                <a:cs typeface="Avenir"/>
                <a:sym typeface="Avenir"/>
              </a:rPr>
              <a:t>When Does a Cognitive Score Become a Barrier?</a:t>
            </a:r>
            <a:endParaRPr dirty="0"/>
          </a:p>
        </p:txBody>
      </p:sp>
      <p:sp>
        <p:nvSpPr>
          <p:cNvPr id="101" name="Google Shape;101;p18">
            <a:extLst>
              <a:ext uri="{FF2B5EF4-FFF2-40B4-BE49-F238E27FC236}">
                <a16:creationId xmlns:a16="http://schemas.microsoft.com/office/drawing/2014/main" id="{190A64D2-8C02-9E18-07ED-7CA381B576B3}"/>
              </a:ext>
            </a:extLst>
          </p:cNvPr>
          <p:cNvSpPr txBox="1"/>
          <p:nvPr/>
        </p:nvSpPr>
        <p:spPr>
          <a:xfrm>
            <a:off x="649010" y="1859340"/>
            <a:ext cx="8103519" cy="2893059"/>
          </a:xfrm>
          <a:prstGeom prst="rect">
            <a:avLst/>
          </a:prstGeom>
          <a:noFill/>
          <a:ln>
            <a:noFill/>
          </a:ln>
        </p:spPr>
        <p:txBody>
          <a:bodyPr spcFirstLastPara="1" wrap="square" lIns="91425" tIns="45700" rIns="91425" bIns="45700" anchor="t" anchorCtr="0">
            <a:spAutoFit/>
          </a:bodyPr>
          <a:lstStyle/>
          <a:p>
            <a:pPr marL="342900" lvl="0" indent="-342900" fontAlgn="t">
              <a:buFont typeface="Arial" panose="020B0604020202020204" pitchFamily="34" charset="0"/>
              <a:buChar char="•"/>
            </a:pPr>
            <a:r>
              <a:rPr lang="en-US" sz="2400" dirty="0"/>
              <a:t>Cognitive screens are commonly used in seating evaluations.</a:t>
            </a:r>
          </a:p>
          <a:p>
            <a:pPr marL="342900" lvl="0" indent="-342900" fontAlgn="t">
              <a:buFont typeface="Arial" panose="020B0604020202020204" pitchFamily="34" charset="0"/>
              <a:buChar char="•"/>
            </a:pPr>
            <a:r>
              <a:rPr lang="en-US" sz="2400" dirty="0"/>
              <a:t>Scores may be used to determine readiness for power mobility.</a:t>
            </a:r>
          </a:p>
          <a:p>
            <a:pPr marL="342900" lvl="0" indent="-342900" fontAlgn="t">
              <a:buFont typeface="Arial" panose="020B0604020202020204" pitchFamily="34" charset="0"/>
              <a:buChar char="•"/>
            </a:pPr>
            <a:r>
              <a:rPr lang="en-US" sz="2400" dirty="0"/>
              <a:t>Some individuals never receive a power mobility trial because of screening results.</a:t>
            </a:r>
          </a:p>
          <a:p>
            <a:pPr marL="342900" lvl="0" indent="-342900" fontAlgn="t">
              <a:buFont typeface="Arial" panose="020B0604020202020204" pitchFamily="34" charset="0"/>
              <a:buChar char="•"/>
            </a:pPr>
            <a:r>
              <a:rPr lang="en-US" sz="2400" dirty="0"/>
              <a:t>This can create barriers to participation. </a:t>
            </a:r>
          </a:p>
          <a:p>
            <a:pPr marR="0" lvl="0" algn="l" rtl="0">
              <a:spcBef>
                <a:spcPts val="0"/>
              </a:spcBef>
              <a:spcAft>
                <a:spcPts val="0"/>
              </a:spcAft>
              <a:buClr>
                <a:schemeClr val="dk1"/>
              </a:buClr>
              <a:buSzPts val="3200"/>
            </a:pPr>
            <a:endParaRPr dirty="0"/>
          </a:p>
        </p:txBody>
      </p:sp>
    </p:spTree>
    <p:extLst>
      <p:ext uri="{BB962C8B-B14F-4D97-AF65-F5344CB8AC3E}">
        <p14:creationId xmlns:p14="http://schemas.microsoft.com/office/powerpoint/2010/main" val="41926580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9741EA17-4559-475C-D265-87DF748E940C}"/>
            </a:ext>
          </a:extLst>
        </p:cNvPr>
        <p:cNvGrpSpPr/>
        <p:nvPr/>
      </p:nvGrpSpPr>
      <p:grpSpPr>
        <a:xfrm>
          <a:off x="0" y="0"/>
          <a:ext cx="0" cy="0"/>
          <a:chOff x="0" y="0"/>
          <a:chExt cx="0" cy="0"/>
        </a:xfrm>
      </p:grpSpPr>
      <p:sp>
        <p:nvSpPr>
          <p:cNvPr id="100" name="Google Shape;100;p18">
            <a:extLst>
              <a:ext uri="{FF2B5EF4-FFF2-40B4-BE49-F238E27FC236}">
                <a16:creationId xmlns:a16="http://schemas.microsoft.com/office/drawing/2014/main" id="{8C7AB8F3-10A5-1F08-E04C-CED06BE6E7DC}"/>
              </a:ext>
            </a:extLst>
          </p:cNvPr>
          <p:cNvSpPr txBox="1"/>
          <p:nvPr/>
        </p:nvSpPr>
        <p:spPr>
          <a:xfrm>
            <a:off x="515660" y="557134"/>
            <a:ext cx="11390590" cy="76940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400" b="1" dirty="0">
                <a:solidFill>
                  <a:schemeClr val="dk1"/>
                </a:solidFill>
                <a:latin typeface="Avenir"/>
                <a:sym typeface="Avenir"/>
              </a:rPr>
              <a:t>My Pivot Point</a:t>
            </a:r>
            <a:endParaRPr dirty="0"/>
          </a:p>
        </p:txBody>
      </p:sp>
      <p:sp>
        <p:nvSpPr>
          <p:cNvPr id="101" name="Google Shape;101;p18">
            <a:extLst>
              <a:ext uri="{FF2B5EF4-FFF2-40B4-BE49-F238E27FC236}">
                <a16:creationId xmlns:a16="http://schemas.microsoft.com/office/drawing/2014/main" id="{8E4D1F72-4530-B0FE-CD19-3D652DF74B0F}"/>
              </a:ext>
            </a:extLst>
          </p:cNvPr>
          <p:cNvSpPr txBox="1"/>
          <p:nvPr/>
        </p:nvSpPr>
        <p:spPr>
          <a:xfrm>
            <a:off x="649010" y="1859340"/>
            <a:ext cx="10742890" cy="3046948"/>
          </a:xfrm>
          <a:prstGeom prst="rect">
            <a:avLst/>
          </a:prstGeom>
          <a:noFill/>
          <a:ln>
            <a:noFill/>
          </a:ln>
        </p:spPr>
        <p:txBody>
          <a:bodyPr spcFirstLastPara="1" wrap="square" lIns="91425" tIns="45700" rIns="91425" bIns="45700" anchor="t" anchorCtr="0">
            <a:spAutoFit/>
          </a:bodyPr>
          <a:lstStyle/>
          <a:p>
            <a:pPr marL="342900" lvl="0" indent="-342900" fontAlgn="t">
              <a:buFont typeface="Arial" panose="020B0604020202020204" pitchFamily="34" charset="0"/>
              <a:buChar char="•"/>
            </a:pPr>
            <a:r>
              <a:rPr lang="en-US" sz="2400" dirty="0"/>
              <a:t>Early practice: cognitive screening scores heavily influenced my recommendations.</a:t>
            </a:r>
          </a:p>
          <a:p>
            <a:pPr marL="342900" lvl="0" indent="-342900" fontAlgn="t">
              <a:buFont typeface="Arial" panose="020B0604020202020204" pitchFamily="34" charset="0"/>
              <a:buChar char="•"/>
            </a:pPr>
            <a:r>
              <a:rPr lang="en-US" sz="2400" dirty="0"/>
              <a:t>Clinical experience challenged my assumptions.</a:t>
            </a:r>
          </a:p>
          <a:p>
            <a:pPr marL="342900" lvl="0" indent="-342900" fontAlgn="t">
              <a:buFont typeface="Arial" panose="020B0604020202020204" pitchFamily="34" charset="0"/>
              <a:buChar char="•"/>
            </a:pPr>
            <a:r>
              <a:rPr lang="en-US" sz="2400" dirty="0"/>
              <a:t>Some individuals performed better than their screening scores suggested.</a:t>
            </a:r>
          </a:p>
          <a:p>
            <a:pPr marL="342900" lvl="0" indent="-342900" fontAlgn="t">
              <a:buFont typeface="Arial" panose="020B0604020202020204" pitchFamily="34" charset="0"/>
              <a:buChar char="•"/>
            </a:pPr>
            <a:r>
              <a:rPr lang="en-US" sz="2400" dirty="0"/>
              <a:t>Research reinforced a broader approach to decision-making.</a:t>
            </a:r>
          </a:p>
          <a:p>
            <a:pPr marL="342900" lvl="0" indent="-342900" fontAlgn="t">
              <a:buFont typeface="Arial" panose="020B0604020202020204" pitchFamily="34" charset="0"/>
              <a:buChar char="•"/>
            </a:pPr>
            <a:r>
              <a:rPr lang="en-US" sz="2400" dirty="0"/>
              <a:t>Result: Cognitive screening became one piece of the puzzle rather than the decision itself.</a:t>
            </a:r>
          </a:p>
          <a:p>
            <a:pPr marR="0" lvl="0" algn="l" rtl="0">
              <a:spcBef>
                <a:spcPts val="0"/>
              </a:spcBef>
              <a:spcAft>
                <a:spcPts val="0"/>
              </a:spcAft>
              <a:buClr>
                <a:schemeClr val="dk1"/>
              </a:buClr>
              <a:buSzPts val="3200"/>
            </a:pPr>
            <a:endParaRPr sz="2400" dirty="0"/>
          </a:p>
        </p:txBody>
      </p:sp>
    </p:spTree>
    <p:extLst>
      <p:ext uri="{BB962C8B-B14F-4D97-AF65-F5344CB8AC3E}">
        <p14:creationId xmlns:p14="http://schemas.microsoft.com/office/powerpoint/2010/main" val="36554633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86EAD081-BF28-32FC-514C-8CE8D8201C80}"/>
            </a:ext>
          </a:extLst>
        </p:cNvPr>
        <p:cNvGrpSpPr/>
        <p:nvPr/>
      </p:nvGrpSpPr>
      <p:grpSpPr>
        <a:xfrm>
          <a:off x="0" y="0"/>
          <a:ext cx="0" cy="0"/>
          <a:chOff x="0" y="0"/>
          <a:chExt cx="0" cy="0"/>
        </a:xfrm>
      </p:grpSpPr>
      <p:sp>
        <p:nvSpPr>
          <p:cNvPr id="100" name="Google Shape;100;p18">
            <a:extLst>
              <a:ext uri="{FF2B5EF4-FFF2-40B4-BE49-F238E27FC236}">
                <a16:creationId xmlns:a16="http://schemas.microsoft.com/office/drawing/2014/main" id="{9989C072-0440-A09D-1947-F9F5BB6E0DA4}"/>
              </a:ext>
            </a:extLst>
          </p:cNvPr>
          <p:cNvSpPr txBox="1"/>
          <p:nvPr/>
        </p:nvSpPr>
        <p:spPr>
          <a:xfrm>
            <a:off x="515660" y="557134"/>
            <a:ext cx="11390590" cy="76940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400" b="1" dirty="0">
                <a:solidFill>
                  <a:schemeClr val="dk1"/>
                </a:solidFill>
                <a:latin typeface="Avenir"/>
                <a:sym typeface="Avenir"/>
              </a:rPr>
              <a:t>What Cognitive Screens Actually Tell Us</a:t>
            </a:r>
            <a:endParaRPr dirty="0"/>
          </a:p>
        </p:txBody>
      </p:sp>
      <p:sp>
        <p:nvSpPr>
          <p:cNvPr id="101" name="Google Shape;101;p18">
            <a:extLst>
              <a:ext uri="{FF2B5EF4-FFF2-40B4-BE49-F238E27FC236}">
                <a16:creationId xmlns:a16="http://schemas.microsoft.com/office/drawing/2014/main" id="{FDC4518F-FB5C-250C-D24C-6C6200464C52}"/>
              </a:ext>
            </a:extLst>
          </p:cNvPr>
          <p:cNvSpPr txBox="1"/>
          <p:nvPr/>
        </p:nvSpPr>
        <p:spPr>
          <a:xfrm>
            <a:off x="649010" y="1859340"/>
            <a:ext cx="10742890" cy="3046948"/>
          </a:xfrm>
          <a:prstGeom prst="rect">
            <a:avLst/>
          </a:prstGeom>
          <a:noFill/>
          <a:ln>
            <a:noFill/>
          </a:ln>
        </p:spPr>
        <p:txBody>
          <a:bodyPr spcFirstLastPara="1" wrap="square" lIns="91425" tIns="45700" rIns="91425" bIns="45700" anchor="t" anchorCtr="0">
            <a:spAutoFit/>
          </a:bodyPr>
          <a:lstStyle/>
          <a:p>
            <a:pPr lvl="0" fontAlgn="t"/>
            <a:r>
              <a:rPr lang="en-US" sz="2400" dirty="0"/>
              <a:t>Cognitive screens can provide information about:</a:t>
            </a:r>
          </a:p>
          <a:p>
            <a:pPr marL="342900" lvl="0" indent="-342900" fontAlgn="t">
              <a:buFont typeface="Arial" panose="020B0604020202020204" pitchFamily="34" charset="0"/>
              <a:buChar char="•"/>
            </a:pPr>
            <a:r>
              <a:rPr lang="en-US" sz="2400" dirty="0"/>
              <a:t>Memory</a:t>
            </a:r>
          </a:p>
          <a:p>
            <a:pPr marL="342900" lvl="0" indent="-342900" fontAlgn="t">
              <a:buFont typeface="Arial" panose="020B0604020202020204" pitchFamily="34" charset="0"/>
              <a:buChar char="•"/>
            </a:pPr>
            <a:r>
              <a:rPr lang="en-US" sz="2400" dirty="0"/>
              <a:t>Attention</a:t>
            </a:r>
          </a:p>
          <a:p>
            <a:pPr marL="342900" lvl="0" indent="-342900" fontAlgn="t">
              <a:buFont typeface="Arial" panose="020B0604020202020204" pitchFamily="34" charset="0"/>
              <a:buChar char="•"/>
            </a:pPr>
            <a:r>
              <a:rPr lang="en-US" sz="2400" dirty="0"/>
              <a:t>Orientation</a:t>
            </a:r>
          </a:p>
          <a:p>
            <a:pPr marL="342900" lvl="0" indent="-342900" fontAlgn="t">
              <a:buFont typeface="Arial" panose="020B0604020202020204" pitchFamily="34" charset="0"/>
              <a:buChar char="•"/>
            </a:pPr>
            <a:r>
              <a:rPr lang="en-US" sz="2400" dirty="0"/>
              <a:t>Executive Functioning</a:t>
            </a:r>
          </a:p>
          <a:p>
            <a:pPr marL="342900" lvl="0" indent="-342900" fontAlgn="t">
              <a:buFont typeface="Arial" panose="020B0604020202020204" pitchFamily="34" charset="0"/>
              <a:buChar char="•"/>
            </a:pPr>
            <a:r>
              <a:rPr lang="en-US" sz="2400" dirty="0"/>
              <a:t>Learning Needs</a:t>
            </a:r>
          </a:p>
          <a:p>
            <a:pPr marL="342900" lvl="0" indent="-342900" fontAlgn="t">
              <a:buFont typeface="Arial" panose="020B0604020202020204" pitchFamily="34" charset="0"/>
              <a:buChar char="•"/>
            </a:pPr>
            <a:endParaRPr lang="en-US" sz="2400" dirty="0"/>
          </a:p>
          <a:p>
            <a:pPr marR="0" lvl="0" algn="l" rtl="0">
              <a:spcBef>
                <a:spcPts val="0"/>
              </a:spcBef>
              <a:spcAft>
                <a:spcPts val="0"/>
              </a:spcAft>
              <a:buClr>
                <a:schemeClr val="dk1"/>
              </a:buClr>
              <a:buSzPts val="3200"/>
            </a:pPr>
            <a:endParaRPr sz="2400" dirty="0"/>
          </a:p>
        </p:txBody>
      </p:sp>
    </p:spTree>
    <p:extLst>
      <p:ext uri="{BB962C8B-B14F-4D97-AF65-F5344CB8AC3E}">
        <p14:creationId xmlns:p14="http://schemas.microsoft.com/office/powerpoint/2010/main" val="39896870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FEB125B5-F57D-F2AA-5979-752C71D0159A}"/>
            </a:ext>
          </a:extLst>
        </p:cNvPr>
        <p:cNvGrpSpPr/>
        <p:nvPr/>
      </p:nvGrpSpPr>
      <p:grpSpPr>
        <a:xfrm>
          <a:off x="0" y="0"/>
          <a:ext cx="0" cy="0"/>
          <a:chOff x="0" y="0"/>
          <a:chExt cx="0" cy="0"/>
        </a:xfrm>
      </p:grpSpPr>
      <p:sp>
        <p:nvSpPr>
          <p:cNvPr id="100" name="Google Shape;100;p18">
            <a:extLst>
              <a:ext uri="{FF2B5EF4-FFF2-40B4-BE49-F238E27FC236}">
                <a16:creationId xmlns:a16="http://schemas.microsoft.com/office/drawing/2014/main" id="{6005827D-1257-8A85-FD89-34B2E25E8550}"/>
              </a:ext>
            </a:extLst>
          </p:cNvPr>
          <p:cNvSpPr txBox="1"/>
          <p:nvPr/>
        </p:nvSpPr>
        <p:spPr>
          <a:xfrm>
            <a:off x="515660" y="557134"/>
            <a:ext cx="11390590" cy="144650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400" b="1" dirty="0">
                <a:solidFill>
                  <a:schemeClr val="dk1"/>
                </a:solidFill>
                <a:latin typeface="Avenir"/>
                <a:sym typeface="Avenir"/>
              </a:rPr>
              <a:t>What Cognitive Screens Do NOT Directly Measure</a:t>
            </a:r>
            <a:endParaRPr dirty="0"/>
          </a:p>
        </p:txBody>
      </p:sp>
      <p:sp>
        <p:nvSpPr>
          <p:cNvPr id="101" name="Google Shape;101;p18">
            <a:extLst>
              <a:ext uri="{FF2B5EF4-FFF2-40B4-BE49-F238E27FC236}">
                <a16:creationId xmlns:a16="http://schemas.microsoft.com/office/drawing/2014/main" id="{4B5C5A21-F251-D8B1-8573-5AE4F438E3D3}"/>
              </a:ext>
            </a:extLst>
          </p:cNvPr>
          <p:cNvSpPr txBox="1"/>
          <p:nvPr/>
        </p:nvSpPr>
        <p:spPr>
          <a:xfrm>
            <a:off x="515660" y="2173665"/>
            <a:ext cx="10742890" cy="2308284"/>
          </a:xfrm>
          <a:prstGeom prst="rect">
            <a:avLst/>
          </a:prstGeom>
          <a:noFill/>
          <a:ln>
            <a:noFill/>
          </a:ln>
        </p:spPr>
        <p:txBody>
          <a:bodyPr spcFirstLastPara="1" wrap="square" lIns="91425" tIns="45700" rIns="91425" bIns="45700" anchor="t" anchorCtr="0">
            <a:spAutoFit/>
          </a:bodyPr>
          <a:lstStyle/>
          <a:p>
            <a:pPr marL="342900" lvl="0" indent="-342900" fontAlgn="t">
              <a:buFont typeface="Arial" panose="020B0604020202020204" pitchFamily="34" charset="0"/>
              <a:buChar char="•"/>
            </a:pPr>
            <a:r>
              <a:rPr lang="en-US" sz="2400" dirty="0"/>
              <a:t>Power wheelchair performance</a:t>
            </a:r>
          </a:p>
          <a:p>
            <a:pPr marL="342900" lvl="0" indent="-342900" fontAlgn="t">
              <a:buFont typeface="Arial" panose="020B0604020202020204" pitchFamily="34" charset="0"/>
              <a:buChar char="•"/>
            </a:pPr>
            <a:r>
              <a:rPr lang="en-US" sz="2400" dirty="0"/>
              <a:t>Occupational participation</a:t>
            </a:r>
          </a:p>
          <a:p>
            <a:pPr marL="342900" lvl="0" indent="-342900" fontAlgn="t">
              <a:buFont typeface="Arial" panose="020B0604020202020204" pitchFamily="34" charset="0"/>
              <a:buChar char="•"/>
            </a:pPr>
            <a:r>
              <a:rPr lang="en-US" sz="2400" dirty="0"/>
              <a:t>Motivation</a:t>
            </a:r>
          </a:p>
          <a:p>
            <a:pPr marL="342900" lvl="0" indent="-342900" fontAlgn="t">
              <a:buFont typeface="Arial" panose="020B0604020202020204" pitchFamily="34" charset="0"/>
              <a:buChar char="•"/>
            </a:pPr>
            <a:r>
              <a:rPr lang="en-US" sz="2400" dirty="0"/>
              <a:t>Environmental supports</a:t>
            </a:r>
          </a:p>
          <a:p>
            <a:pPr marL="342900" lvl="0" indent="-342900" fontAlgn="t">
              <a:buFont typeface="Arial" panose="020B0604020202020204" pitchFamily="34" charset="0"/>
              <a:buChar char="•"/>
            </a:pPr>
            <a:r>
              <a:rPr lang="en-US" sz="2400" dirty="0"/>
              <a:t>Past experience with powered mobility</a:t>
            </a:r>
          </a:p>
          <a:p>
            <a:pPr marR="0" lvl="0" algn="l" rtl="0">
              <a:spcBef>
                <a:spcPts val="0"/>
              </a:spcBef>
              <a:spcAft>
                <a:spcPts val="0"/>
              </a:spcAft>
              <a:buClr>
                <a:schemeClr val="dk1"/>
              </a:buClr>
              <a:buSzPts val="3200"/>
            </a:pPr>
            <a:endParaRPr sz="2400" dirty="0"/>
          </a:p>
        </p:txBody>
      </p:sp>
    </p:spTree>
    <p:extLst>
      <p:ext uri="{BB962C8B-B14F-4D97-AF65-F5344CB8AC3E}">
        <p14:creationId xmlns:p14="http://schemas.microsoft.com/office/powerpoint/2010/main" val="21529858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BA72AEAD-DBF6-F0F0-6329-76A28827559C}"/>
            </a:ext>
          </a:extLst>
        </p:cNvPr>
        <p:cNvGrpSpPr/>
        <p:nvPr/>
      </p:nvGrpSpPr>
      <p:grpSpPr>
        <a:xfrm>
          <a:off x="0" y="0"/>
          <a:ext cx="0" cy="0"/>
          <a:chOff x="0" y="0"/>
          <a:chExt cx="0" cy="0"/>
        </a:xfrm>
      </p:grpSpPr>
      <p:sp>
        <p:nvSpPr>
          <p:cNvPr id="100" name="Google Shape;100;p18">
            <a:extLst>
              <a:ext uri="{FF2B5EF4-FFF2-40B4-BE49-F238E27FC236}">
                <a16:creationId xmlns:a16="http://schemas.microsoft.com/office/drawing/2014/main" id="{9160D913-8BCA-AD9F-F99A-A434747E9E3E}"/>
              </a:ext>
            </a:extLst>
          </p:cNvPr>
          <p:cNvSpPr txBox="1"/>
          <p:nvPr/>
        </p:nvSpPr>
        <p:spPr>
          <a:xfrm>
            <a:off x="400705" y="82005"/>
            <a:ext cx="11390590" cy="76940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400" b="1" dirty="0">
                <a:solidFill>
                  <a:schemeClr val="dk1"/>
                </a:solidFill>
                <a:latin typeface="Avenir"/>
                <a:sym typeface="Avenir"/>
              </a:rPr>
              <a:t>Readiness for Power Mobility is Multifactorial</a:t>
            </a:r>
            <a:endParaRPr dirty="0"/>
          </a:p>
        </p:txBody>
      </p:sp>
      <p:graphicFrame>
        <p:nvGraphicFramePr>
          <p:cNvPr id="2" name="Diagram 1">
            <a:extLst>
              <a:ext uri="{FF2B5EF4-FFF2-40B4-BE49-F238E27FC236}">
                <a16:creationId xmlns:a16="http://schemas.microsoft.com/office/drawing/2014/main" id="{31B2054F-F734-D6CD-3479-38F765F56B57}"/>
              </a:ext>
            </a:extLst>
          </p:cNvPr>
          <p:cNvGraphicFramePr/>
          <p:nvPr>
            <p:extLst>
              <p:ext uri="{D42A27DB-BD31-4B8C-83A1-F6EECF244321}">
                <p14:modId xmlns:p14="http://schemas.microsoft.com/office/powerpoint/2010/main" val="2826339841"/>
              </p:ext>
            </p:extLst>
          </p:nvPr>
        </p:nvGraphicFramePr>
        <p:xfrm>
          <a:off x="2229223" y="979643"/>
          <a:ext cx="7748495" cy="465915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6088334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AB1B2992-2B9F-702A-96A0-37474488CF9F}"/>
            </a:ext>
          </a:extLst>
        </p:cNvPr>
        <p:cNvGrpSpPr/>
        <p:nvPr/>
      </p:nvGrpSpPr>
      <p:grpSpPr>
        <a:xfrm>
          <a:off x="0" y="0"/>
          <a:ext cx="0" cy="0"/>
          <a:chOff x="0" y="0"/>
          <a:chExt cx="0" cy="0"/>
        </a:xfrm>
      </p:grpSpPr>
      <p:sp>
        <p:nvSpPr>
          <p:cNvPr id="100" name="Google Shape;100;p18">
            <a:extLst>
              <a:ext uri="{FF2B5EF4-FFF2-40B4-BE49-F238E27FC236}">
                <a16:creationId xmlns:a16="http://schemas.microsoft.com/office/drawing/2014/main" id="{547A6A31-ED18-B145-16D7-5A52AB22E344}"/>
              </a:ext>
            </a:extLst>
          </p:cNvPr>
          <p:cNvSpPr txBox="1"/>
          <p:nvPr/>
        </p:nvSpPr>
        <p:spPr>
          <a:xfrm>
            <a:off x="515660" y="557134"/>
            <a:ext cx="11390590" cy="15080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400" b="1" dirty="0">
                <a:solidFill>
                  <a:schemeClr val="dk1"/>
                </a:solidFill>
                <a:latin typeface="Avenir"/>
                <a:sym typeface="Avenir"/>
              </a:rPr>
              <a:t>Putting the Assumption to the Test</a:t>
            </a:r>
          </a:p>
          <a:p>
            <a:pPr lvl="0"/>
            <a:r>
              <a:rPr lang="en-US" sz="1600" dirty="0">
                <a:solidFill>
                  <a:schemeClr val="dk1"/>
                </a:solidFill>
                <a:latin typeface="Arial" panose="020B0604020202020204" pitchFamily="34" charset="0"/>
                <a:cs typeface="Arial" panose="020B0604020202020204" pitchFamily="34" charset="0"/>
                <a:sym typeface="Avenir"/>
              </a:rPr>
              <a:t>Gray, R. L., Hay, C. C., Pickens, N. D., &amp; Mitchell, K. (2026). The association of cognitive screen scores and previous power mobility device experience on the Power-mobility Indoor Driving Assessment. </a:t>
            </a:r>
            <a:r>
              <a:rPr lang="en-US" sz="1600" i="1" dirty="0">
                <a:solidFill>
                  <a:schemeClr val="dk1"/>
                </a:solidFill>
                <a:latin typeface="Arial" panose="020B0604020202020204" pitchFamily="34" charset="0"/>
                <a:cs typeface="Arial" panose="020B0604020202020204" pitchFamily="34" charset="0"/>
                <a:sym typeface="Avenir"/>
              </a:rPr>
              <a:t>Disability and Rehabilitation: Assistive Technology, 21(4</a:t>
            </a:r>
            <a:r>
              <a:rPr lang="en-US" sz="1600" dirty="0">
                <a:solidFill>
                  <a:schemeClr val="dk1"/>
                </a:solidFill>
                <a:latin typeface="Arial" panose="020B0604020202020204" pitchFamily="34" charset="0"/>
                <a:cs typeface="Arial" panose="020B0604020202020204" pitchFamily="34" charset="0"/>
                <a:sym typeface="Avenir"/>
              </a:rPr>
              <a:t>), 1236-1247. </a:t>
            </a:r>
            <a:r>
              <a:rPr lang="en-US" sz="1600" dirty="0">
                <a:solidFill>
                  <a:schemeClr val="dk1"/>
                </a:solidFill>
                <a:latin typeface="Arial" panose="020B0604020202020204" pitchFamily="34" charset="0"/>
                <a:cs typeface="Arial" panose="020B0604020202020204" pitchFamily="34" charset="0"/>
                <a:sym typeface="Avenir"/>
                <a:hlinkClick r:id="rId3"/>
              </a:rPr>
              <a:t>https://doi.org/10.1080/17483107.2025.2586224</a:t>
            </a:r>
            <a:r>
              <a:rPr lang="en-US" sz="1600" dirty="0">
                <a:solidFill>
                  <a:schemeClr val="dk1"/>
                </a:solidFill>
                <a:latin typeface="Arial" panose="020B0604020202020204" pitchFamily="34" charset="0"/>
                <a:cs typeface="Arial" panose="020B0604020202020204" pitchFamily="34" charset="0"/>
                <a:sym typeface="Avenir"/>
              </a:rPr>
              <a:t>  </a:t>
            </a:r>
          </a:p>
        </p:txBody>
      </p:sp>
      <p:sp>
        <p:nvSpPr>
          <p:cNvPr id="2" name="TextBox 1">
            <a:extLst>
              <a:ext uri="{FF2B5EF4-FFF2-40B4-BE49-F238E27FC236}">
                <a16:creationId xmlns:a16="http://schemas.microsoft.com/office/drawing/2014/main" id="{9B6E8C61-6722-E55E-372C-B03D59DAA0BE}"/>
              </a:ext>
            </a:extLst>
          </p:cNvPr>
          <p:cNvSpPr txBox="1"/>
          <p:nvPr/>
        </p:nvSpPr>
        <p:spPr>
          <a:xfrm>
            <a:off x="515660" y="2681417"/>
            <a:ext cx="10481854" cy="2893100"/>
          </a:xfrm>
          <a:prstGeom prst="rect">
            <a:avLst/>
          </a:prstGeom>
          <a:noFill/>
        </p:spPr>
        <p:txBody>
          <a:bodyPr wrap="square" rtlCol="0">
            <a:spAutoFit/>
          </a:bodyPr>
          <a:lstStyle/>
          <a:p>
            <a:pPr fontAlgn="t"/>
            <a:r>
              <a:rPr lang="en-US" sz="2400" b="1" dirty="0"/>
              <a:t>Study Snapshot</a:t>
            </a:r>
          </a:p>
          <a:p>
            <a:pPr fontAlgn="t"/>
            <a:r>
              <a:rPr lang="en-US" sz="2400" b="1" dirty="0"/>
              <a:t>33 Power Mobility Users</a:t>
            </a:r>
            <a:endParaRPr lang="en-US" sz="2400" dirty="0"/>
          </a:p>
          <a:p>
            <a:pPr fontAlgn="t"/>
            <a:r>
              <a:rPr lang="en-US" sz="2400" dirty="0"/>
              <a:t>📍 7 Residential Care Facilities in West Virginia</a:t>
            </a:r>
            <a:br>
              <a:rPr lang="en-US" sz="2400" dirty="0"/>
            </a:br>
            <a:r>
              <a:rPr lang="en-US" sz="2400" dirty="0"/>
              <a:t>👤 Ages 67-95 years</a:t>
            </a:r>
            <a:br>
              <a:rPr lang="en-US" sz="2400" dirty="0"/>
            </a:br>
            <a:r>
              <a:rPr lang="en-US" sz="2400" dirty="0"/>
              <a:t>🦽 Average PMD experience: 5.9 years</a:t>
            </a:r>
            <a:br>
              <a:rPr lang="en-US" sz="2400" dirty="0"/>
            </a:br>
            <a:r>
              <a:rPr lang="en-US" sz="2400" dirty="0"/>
              <a:t>🧠 88% demonstrated cognitive impairment on screening</a:t>
            </a:r>
            <a:br>
              <a:rPr lang="en-US" sz="2400" dirty="0"/>
            </a:br>
            <a:r>
              <a:rPr lang="en-US" sz="2400" dirty="0"/>
              <a:t>🏥 Long-term care, assisted living, and independent living settings</a:t>
            </a:r>
          </a:p>
          <a:p>
            <a:endParaRPr lang="en-US" dirty="0"/>
          </a:p>
        </p:txBody>
      </p:sp>
    </p:spTree>
    <p:extLst>
      <p:ext uri="{BB962C8B-B14F-4D97-AF65-F5344CB8AC3E}">
        <p14:creationId xmlns:p14="http://schemas.microsoft.com/office/powerpoint/2010/main" val="28258107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5019C49C-E8C2-7FA8-E981-F9B0AED3163C}"/>
            </a:ext>
          </a:extLst>
        </p:cNvPr>
        <p:cNvGrpSpPr/>
        <p:nvPr/>
      </p:nvGrpSpPr>
      <p:grpSpPr>
        <a:xfrm>
          <a:off x="0" y="0"/>
          <a:ext cx="0" cy="0"/>
          <a:chOff x="0" y="0"/>
          <a:chExt cx="0" cy="0"/>
        </a:xfrm>
      </p:grpSpPr>
      <p:sp>
        <p:nvSpPr>
          <p:cNvPr id="100" name="Google Shape;100;p18">
            <a:extLst>
              <a:ext uri="{FF2B5EF4-FFF2-40B4-BE49-F238E27FC236}">
                <a16:creationId xmlns:a16="http://schemas.microsoft.com/office/drawing/2014/main" id="{502C9D15-DA75-E004-9DFB-A859FF1A2C9B}"/>
              </a:ext>
            </a:extLst>
          </p:cNvPr>
          <p:cNvSpPr txBox="1"/>
          <p:nvPr/>
        </p:nvSpPr>
        <p:spPr>
          <a:xfrm>
            <a:off x="515660" y="557134"/>
            <a:ext cx="11390590" cy="76940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400" b="1" dirty="0">
                <a:solidFill>
                  <a:schemeClr val="dk1"/>
                </a:solidFill>
                <a:latin typeface="Avenir"/>
                <a:sym typeface="Avenir"/>
              </a:rPr>
              <a:t>What Surprised Us?</a:t>
            </a:r>
          </a:p>
        </p:txBody>
      </p:sp>
      <p:sp>
        <p:nvSpPr>
          <p:cNvPr id="101" name="Google Shape;101;p18">
            <a:extLst>
              <a:ext uri="{FF2B5EF4-FFF2-40B4-BE49-F238E27FC236}">
                <a16:creationId xmlns:a16="http://schemas.microsoft.com/office/drawing/2014/main" id="{8111F286-9A4C-6CAC-4550-B947270C9CA6}"/>
              </a:ext>
            </a:extLst>
          </p:cNvPr>
          <p:cNvSpPr txBox="1"/>
          <p:nvPr/>
        </p:nvSpPr>
        <p:spPr>
          <a:xfrm>
            <a:off x="213434" y="1596743"/>
            <a:ext cx="11692816" cy="5109051"/>
          </a:xfrm>
          <a:prstGeom prst="rect">
            <a:avLst/>
          </a:prstGeom>
          <a:noFill/>
          <a:ln>
            <a:noFill/>
          </a:ln>
        </p:spPr>
        <p:txBody>
          <a:bodyPr spcFirstLastPara="1" wrap="square" lIns="91425" tIns="45700" rIns="91425" bIns="45700" anchor="t" anchorCtr="0">
            <a:spAutoFit/>
          </a:bodyPr>
          <a:lstStyle/>
          <a:p>
            <a:pPr fontAlgn="t"/>
            <a:r>
              <a:rPr lang="en-US" sz="2400" dirty="0"/>
              <a:t>❌ Cognitive impairment did not automatically result in poor power mobility performance.</a:t>
            </a:r>
          </a:p>
          <a:p>
            <a:pPr fontAlgn="t"/>
            <a:r>
              <a:rPr lang="en-US" sz="2400" dirty="0"/>
              <a:t>✅ Many individuals with cognitive impairment demonstrated safe and effective power mobility skills.</a:t>
            </a:r>
          </a:p>
          <a:p>
            <a:pPr fontAlgn="t"/>
            <a:r>
              <a:rPr lang="en-US" sz="2400" dirty="0"/>
              <a:t>✅ Previous experience appeared to matter more than cognitive screening scores alone.</a:t>
            </a:r>
          </a:p>
          <a:p>
            <a:pPr fontAlgn="t"/>
            <a:r>
              <a:rPr lang="en-US" sz="2400" dirty="0"/>
              <a:t>✅ Readiness for power mobility is more complex than a single cognitive score.</a:t>
            </a:r>
          </a:p>
          <a:p>
            <a:pPr fontAlgn="t"/>
            <a:endParaRPr lang="en-US" sz="2400" dirty="0"/>
          </a:p>
          <a:p>
            <a:pPr fontAlgn="t"/>
            <a:r>
              <a:rPr lang="en-US" sz="2400" b="1" dirty="0"/>
              <a:t>Bottom line:</a:t>
            </a:r>
            <a:endParaRPr lang="en-US" sz="2400" dirty="0"/>
          </a:p>
          <a:p>
            <a:pPr fontAlgn="t"/>
            <a:r>
              <a:rPr lang="en-US" sz="2400" dirty="0"/>
              <a:t>A cognitive screening score alone cannot determine whether an individual can use power mobility safely and effectively</a:t>
            </a:r>
          </a:p>
          <a:p>
            <a:pPr fontAlgn="t"/>
            <a:endParaRPr lang="en-US" sz="2400" dirty="0"/>
          </a:p>
          <a:p>
            <a:pPr fontAlgn="t"/>
            <a:endParaRPr lang="en-US" dirty="0"/>
          </a:p>
          <a:p>
            <a:pPr marR="0" lvl="0" algn="l" rtl="0">
              <a:spcBef>
                <a:spcPts val="0"/>
              </a:spcBef>
              <a:spcAft>
                <a:spcPts val="0"/>
              </a:spcAft>
              <a:buClr>
                <a:schemeClr val="dk1"/>
              </a:buClr>
              <a:buSzPts val="3200"/>
            </a:pPr>
            <a:endParaRPr sz="2400" dirty="0"/>
          </a:p>
        </p:txBody>
      </p:sp>
    </p:spTree>
    <p:extLst>
      <p:ext uri="{BB962C8B-B14F-4D97-AF65-F5344CB8AC3E}">
        <p14:creationId xmlns:p14="http://schemas.microsoft.com/office/powerpoint/2010/main" val="9039997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9B5B29D3-A57A-0C9F-38D3-3FF7AE2178B4}"/>
            </a:ext>
          </a:extLst>
        </p:cNvPr>
        <p:cNvGrpSpPr/>
        <p:nvPr/>
      </p:nvGrpSpPr>
      <p:grpSpPr>
        <a:xfrm>
          <a:off x="0" y="0"/>
          <a:ext cx="0" cy="0"/>
          <a:chOff x="0" y="0"/>
          <a:chExt cx="0" cy="0"/>
        </a:xfrm>
      </p:grpSpPr>
      <p:sp>
        <p:nvSpPr>
          <p:cNvPr id="100" name="Google Shape;100;p18">
            <a:extLst>
              <a:ext uri="{FF2B5EF4-FFF2-40B4-BE49-F238E27FC236}">
                <a16:creationId xmlns:a16="http://schemas.microsoft.com/office/drawing/2014/main" id="{58023A32-5F15-7D09-FFA9-2C1D6DCEC9B0}"/>
              </a:ext>
            </a:extLst>
          </p:cNvPr>
          <p:cNvSpPr txBox="1"/>
          <p:nvPr/>
        </p:nvSpPr>
        <p:spPr>
          <a:xfrm>
            <a:off x="515660" y="557134"/>
            <a:ext cx="11390590" cy="76940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400" b="1" dirty="0">
                <a:solidFill>
                  <a:schemeClr val="dk1"/>
                </a:solidFill>
                <a:latin typeface="Avenir"/>
                <a:sym typeface="Avenir"/>
              </a:rPr>
              <a:t>Take-Home Message</a:t>
            </a:r>
            <a:endParaRPr dirty="0"/>
          </a:p>
        </p:txBody>
      </p:sp>
      <p:sp>
        <p:nvSpPr>
          <p:cNvPr id="101" name="Google Shape;101;p18">
            <a:extLst>
              <a:ext uri="{FF2B5EF4-FFF2-40B4-BE49-F238E27FC236}">
                <a16:creationId xmlns:a16="http://schemas.microsoft.com/office/drawing/2014/main" id="{F7BDC2EF-FA49-6832-D2AC-6FA4041288D5}"/>
              </a:ext>
            </a:extLst>
          </p:cNvPr>
          <p:cNvSpPr txBox="1"/>
          <p:nvPr/>
        </p:nvSpPr>
        <p:spPr>
          <a:xfrm>
            <a:off x="220385" y="1430715"/>
            <a:ext cx="10742890" cy="3539390"/>
          </a:xfrm>
          <a:prstGeom prst="rect">
            <a:avLst/>
          </a:prstGeom>
          <a:noFill/>
          <a:ln>
            <a:noFill/>
          </a:ln>
        </p:spPr>
        <p:txBody>
          <a:bodyPr spcFirstLastPara="1" wrap="square" lIns="91425" tIns="45700" rIns="91425" bIns="45700" anchor="t" anchorCtr="0">
            <a:spAutoFit/>
          </a:bodyPr>
          <a:lstStyle/>
          <a:p>
            <a:pPr fontAlgn="t"/>
            <a:r>
              <a:rPr lang="en-US" sz="2800" b="1" dirty="0"/>
              <a:t>Cognitive screening should inform power mobility decisions, not determine eligibility for power mobility.</a:t>
            </a:r>
          </a:p>
          <a:p>
            <a:pPr fontAlgn="t"/>
            <a:endParaRPr lang="en-US" sz="2400" dirty="0"/>
          </a:p>
          <a:p>
            <a:pPr fontAlgn="t"/>
            <a:r>
              <a:rPr lang="en-US" sz="2400" dirty="0"/>
              <a:t>Then:</a:t>
            </a:r>
          </a:p>
          <a:p>
            <a:pPr marL="342900" lvl="0" indent="-342900" fontAlgn="t">
              <a:buFont typeface="Arial" panose="020B0604020202020204" pitchFamily="34" charset="0"/>
              <a:buChar char="•"/>
            </a:pPr>
            <a:r>
              <a:rPr lang="en-US" sz="2400" dirty="0"/>
              <a:t>Use screening results as contextual data.</a:t>
            </a:r>
          </a:p>
          <a:p>
            <a:pPr marL="342900" lvl="0" indent="-342900" fontAlgn="t">
              <a:buFont typeface="Arial" panose="020B0604020202020204" pitchFamily="34" charset="0"/>
              <a:buChar char="•"/>
            </a:pPr>
            <a:r>
              <a:rPr lang="en-US" sz="2400" dirty="0"/>
              <a:t>Consider occupational performance.</a:t>
            </a:r>
          </a:p>
          <a:p>
            <a:pPr marL="342900" lvl="0" indent="-342900" fontAlgn="t">
              <a:buFont typeface="Arial" panose="020B0604020202020204" pitchFamily="34" charset="0"/>
              <a:buChar char="•"/>
            </a:pPr>
            <a:r>
              <a:rPr lang="en-US" sz="2400" dirty="0"/>
              <a:t>Trial when appropriate.</a:t>
            </a:r>
          </a:p>
          <a:p>
            <a:pPr marL="342900" lvl="0" indent="-342900" fontAlgn="t">
              <a:buFont typeface="Arial" panose="020B0604020202020204" pitchFamily="34" charset="0"/>
              <a:buChar char="•"/>
            </a:pPr>
            <a:r>
              <a:rPr lang="en-US" sz="2400" dirty="0"/>
              <a:t>Promote participation and occupational justice.</a:t>
            </a:r>
          </a:p>
          <a:p>
            <a:pPr marR="0" lvl="0" algn="l" rtl="0">
              <a:spcBef>
                <a:spcPts val="0"/>
              </a:spcBef>
              <a:spcAft>
                <a:spcPts val="0"/>
              </a:spcAft>
              <a:buClr>
                <a:schemeClr val="dk1"/>
              </a:buClr>
              <a:buSzPts val="3200"/>
            </a:pPr>
            <a:endParaRPr sz="2400" dirty="0"/>
          </a:p>
        </p:txBody>
      </p:sp>
    </p:spTree>
    <p:extLst>
      <p:ext uri="{BB962C8B-B14F-4D97-AF65-F5344CB8AC3E}">
        <p14:creationId xmlns:p14="http://schemas.microsoft.com/office/powerpoint/2010/main" val="24956034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Google Shape;100;p18"/>
          <p:cNvSpPr txBox="1"/>
          <p:nvPr/>
        </p:nvSpPr>
        <p:spPr>
          <a:xfrm>
            <a:off x="515660" y="201031"/>
            <a:ext cx="8103519" cy="76944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400" b="1" dirty="0">
                <a:solidFill>
                  <a:schemeClr val="dk1"/>
                </a:solidFill>
                <a:latin typeface="Avenir"/>
                <a:ea typeface="Avenir"/>
                <a:cs typeface="Avenir"/>
                <a:sym typeface="Avenir"/>
              </a:rPr>
              <a:t>References</a:t>
            </a:r>
            <a:endParaRPr dirty="0"/>
          </a:p>
        </p:txBody>
      </p:sp>
      <p:sp>
        <p:nvSpPr>
          <p:cNvPr id="101" name="Google Shape;101;p18"/>
          <p:cNvSpPr txBox="1"/>
          <p:nvPr/>
        </p:nvSpPr>
        <p:spPr>
          <a:xfrm>
            <a:off x="135925" y="1124985"/>
            <a:ext cx="11553567" cy="4801274"/>
          </a:xfrm>
          <a:prstGeom prst="rect">
            <a:avLst/>
          </a:prstGeom>
          <a:noFill/>
          <a:ln>
            <a:noFill/>
          </a:ln>
        </p:spPr>
        <p:txBody>
          <a:bodyPr spcFirstLastPara="1" wrap="square" lIns="91425" tIns="45700" rIns="91425" bIns="45700" anchor="t" anchorCtr="0">
            <a:spAutoFit/>
          </a:bodyPr>
          <a:lstStyle/>
          <a:p>
            <a:pPr lvl="0" indent="-457200" fontAlgn="t"/>
            <a:r>
              <a:rPr lang="en-US" sz="1800" dirty="0"/>
              <a:t>Best, K. L., Smith, E. M., </a:t>
            </a:r>
            <a:r>
              <a:rPr lang="en-US" sz="1800" dirty="0" err="1"/>
              <a:t>Pellichero</a:t>
            </a:r>
            <a:r>
              <a:rPr lang="en-US" sz="1800" dirty="0"/>
              <a:t>, A., </a:t>
            </a:r>
            <a:r>
              <a:rPr lang="en-US" sz="1800" dirty="0" err="1"/>
              <a:t>Sorita</a:t>
            </a:r>
            <a:r>
              <a:rPr lang="en-US" sz="1800" dirty="0"/>
              <a:t>, E., Archambault, P. S., Kenyon, L., Lamontagne, M., Lemelin, B., Kirby, R. L., &amp; Routhier, F. (2021). International research priorities on the role of cognition in power mobility device use: In pursuit of informed clinical practices and knowledge translation. </a:t>
            </a:r>
            <a:r>
              <a:rPr lang="en-US" sz="1800" i="1" dirty="0"/>
              <a:t>Assistive Technology, 35</a:t>
            </a:r>
            <a:r>
              <a:rPr lang="en-US" sz="1800" dirty="0"/>
              <a:t>(2), 119-126. </a:t>
            </a:r>
            <a:r>
              <a:rPr lang="en-US" sz="1800" dirty="0">
                <a:hlinkClick r:id="rId3"/>
              </a:rPr>
              <a:t>https://doi.org/10.1080/10400435.2021.1956638</a:t>
            </a:r>
            <a:r>
              <a:rPr lang="en-US" sz="1800" dirty="0"/>
              <a:t> </a:t>
            </a:r>
          </a:p>
          <a:p>
            <a:pPr lvl="0" indent="-457200" fontAlgn="t"/>
            <a:endParaRPr lang="en-US" sz="1800" dirty="0"/>
          </a:p>
          <a:p>
            <a:pPr lvl="0" indent="-457200" fontAlgn="t"/>
            <a:r>
              <a:rPr lang="en-US" sz="1800" dirty="0"/>
              <a:t>Dickson, N. C., Gohil, A. R., &amp; Unsworth, C. A. (2023). Powered mobility device use in residential aged care: A retrospective audit of incidents and injuries. </a:t>
            </a:r>
            <a:r>
              <a:rPr lang="en-US" sz="1800" i="1" dirty="0"/>
              <a:t>BMC Geriatrics, 23</a:t>
            </a:r>
            <a:r>
              <a:rPr lang="en-US" sz="1800" dirty="0"/>
              <a:t>(1), Article 363. </a:t>
            </a:r>
            <a:r>
              <a:rPr lang="en-US" sz="1800" dirty="0">
                <a:hlinkClick r:id="rId4"/>
              </a:rPr>
              <a:t>https://doi.org/10.1186/s12877-023-04073-z</a:t>
            </a:r>
            <a:r>
              <a:rPr lang="en-US" sz="1800" dirty="0"/>
              <a:t> </a:t>
            </a:r>
          </a:p>
          <a:p>
            <a:pPr lvl="0" indent="-457200" fontAlgn="t"/>
            <a:endParaRPr lang="en-US" sz="1800" dirty="0"/>
          </a:p>
          <a:p>
            <a:pPr lvl="0" indent="-457200"/>
            <a:r>
              <a:rPr lang="en-US" sz="1800" dirty="0">
                <a:solidFill>
                  <a:schemeClr val="dk1"/>
                </a:solidFill>
                <a:latin typeface="Arial" panose="020B0604020202020204" pitchFamily="34" charset="0"/>
                <a:cs typeface="Arial" panose="020B0604020202020204" pitchFamily="34" charset="0"/>
                <a:sym typeface="Avenir"/>
              </a:rPr>
              <a:t>Gray, R. L., Hay, C. C., Pickens, N. D., &amp; Mitchell, K. (2026). The association of cognitive screen scores and previous power mobility device experience on the Power-mobility Indoor Driving Assessment. </a:t>
            </a:r>
            <a:r>
              <a:rPr lang="en-US" sz="1800" i="1" dirty="0">
                <a:solidFill>
                  <a:schemeClr val="dk1"/>
                </a:solidFill>
                <a:latin typeface="Arial" panose="020B0604020202020204" pitchFamily="34" charset="0"/>
                <a:cs typeface="Arial" panose="020B0604020202020204" pitchFamily="34" charset="0"/>
                <a:sym typeface="Avenir"/>
              </a:rPr>
              <a:t>Disability and Rehabilitation: Assistive Technology, 21(4</a:t>
            </a:r>
            <a:r>
              <a:rPr lang="en-US" sz="1800" dirty="0">
                <a:solidFill>
                  <a:schemeClr val="dk1"/>
                </a:solidFill>
                <a:latin typeface="Arial" panose="020B0604020202020204" pitchFamily="34" charset="0"/>
                <a:cs typeface="Arial" panose="020B0604020202020204" pitchFamily="34" charset="0"/>
                <a:sym typeface="Avenir"/>
              </a:rPr>
              <a:t>), 1236-1247. </a:t>
            </a:r>
            <a:r>
              <a:rPr lang="en-US" sz="1800" dirty="0">
                <a:solidFill>
                  <a:schemeClr val="dk1"/>
                </a:solidFill>
                <a:latin typeface="Arial" panose="020B0604020202020204" pitchFamily="34" charset="0"/>
                <a:cs typeface="Arial" panose="020B0604020202020204" pitchFamily="34" charset="0"/>
                <a:sym typeface="Avenir"/>
                <a:hlinkClick r:id="rId5"/>
              </a:rPr>
              <a:t>https://doi.org/10.1080/17483107.2025.2586224</a:t>
            </a:r>
            <a:r>
              <a:rPr lang="en-US" sz="1800" dirty="0">
                <a:solidFill>
                  <a:schemeClr val="dk1"/>
                </a:solidFill>
                <a:latin typeface="Arial" panose="020B0604020202020204" pitchFamily="34" charset="0"/>
                <a:cs typeface="Arial" panose="020B0604020202020204" pitchFamily="34" charset="0"/>
                <a:sym typeface="Avenir"/>
              </a:rPr>
              <a:t>  </a:t>
            </a:r>
          </a:p>
          <a:p>
            <a:pPr lvl="0" indent="-457200"/>
            <a:endParaRPr lang="en-US" sz="1800" dirty="0">
              <a:solidFill>
                <a:schemeClr val="dk1"/>
              </a:solidFill>
              <a:latin typeface="Arial" panose="020B0604020202020204" pitchFamily="34" charset="0"/>
              <a:cs typeface="Arial" panose="020B0604020202020204" pitchFamily="34" charset="0"/>
              <a:sym typeface="Avenir"/>
            </a:endParaRPr>
          </a:p>
          <a:p>
            <a:pPr lvl="0" indent="-457200" fontAlgn="t"/>
            <a:r>
              <a:rPr lang="en-US" sz="1800" dirty="0" err="1"/>
              <a:t>Pellichero</a:t>
            </a:r>
            <a:r>
              <a:rPr lang="en-US" sz="1800" dirty="0"/>
              <a:t>, A., Best, K., Leblond, J., </a:t>
            </a:r>
            <a:r>
              <a:rPr lang="en-US" sz="1800" dirty="0" err="1"/>
              <a:t>Coignard</a:t>
            </a:r>
            <a:r>
              <a:rPr lang="en-US" sz="1800" dirty="0"/>
              <a:t>, P., </a:t>
            </a:r>
            <a:r>
              <a:rPr lang="en-US" sz="1800" dirty="0" err="1"/>
              <a:t>Sorita</a:t>
            </a:r>
            <a:r>
              <a:rPr lang="en-US" sz="1800" dirty="0"/>
              <a:t>, E., &amp; Routhier, F. (2021). Relationships between cognitive functioning and power wheelchair performance, confidence, and life-space mobility among experienced power wheelchair users: An exploratory study. </a:t>
            </a:r>
            <a:r>
              <a:rPr lang="en-US" sz="1800" i="1" dirty="0"/>
              <a:t>Journal of Rehabilitation Medicine, 53</a:t>
            </a:r>
            <a:r>
              <a:rPr lang="en-US" sz="1800" dirty="0"/>
              <a:t>(9).</a:t>
            </a:r>
            <a:br>
              <a:rPr lang="en-US" sz="1800" dirty="0"/>
            </a:br>
            <a:r>
              <a:rPr lang="en-US" sz="1800" dirty="0">
                <a:hlinkClick r:id="rId6"/>
              </a:rPr>
              <a:t>https://doi.org/10.2340/16501977-2869</a:t>
            </a:r>
            <a:r>
              <a:rPr lang="en-US" sz="1800" dirty="0"/>
              <a:t>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1" name="Google Shape;111;p20"/>
          <p:cNvSpPr txBox="1"/>
          <p:nvPr/>
        </p:nvSpPr>
        <p:spPr>
          <a:xfrm>
            <a:off x="802529" y="2411830"/>
            <a:ext cx="9103471" cy="123106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000" dirty="0">
                <a:solidFill>
                  <a:schemeClr val="lt1"/>
                </a:solidFill>
                <a:latin typeface="Arial"/>
                <a:ea typeface="Arial"/>
                <a:cs typeface="Arial"/>
                <a:sym typeface="Arial"/>
              </a:rPr>
              <a:t>Richelle Gray </a:t>
            </a:r>
          </a:p>
          <a:p>
            <a:pPr marL="0" marR="0" lvl="0" indent="0" algn="l" rtl="0">
              <a:spcBef>
                <a:spcPts val="0"/>
              </a:spcBef>
              <a:spcAft>
                <a:spcPts val="0"/>
              </a:spcAft>
              <a:buNone/>
            </a:pPr>
            <a:r>
              <a:rPr lang="en-US" sz="3000" dirty="0">
                <a:solidFill>
                  <a:schemeClr val="lt1"/>
                </a:solidFill>
                <a:hlinkClick r:id="rId3"/>
              </a:rPr>
              <a:t>Richelle.gray@hsc.wvu.edu</a:t>
            </a:r>
            <a:endParaRPr lang="en-US" sz="3000" dirty="0">
              <a:solidFill>
                <a:schemeClr val="lt1"/>
              </a:solidFill>
            </a:endParaRPr>
          </a:p>
          <a:p>
            <a:pPr marL="0" marR="0" lvl="0" indent="0" algn="l" rtl="0">
              <a:spcBef>
                <a:spcPts val="0"/>
              </a:spcBef>
              <a:spcAft>
                <a:spcPts val="0"/>
              </a:spcAft>
              <a:buNone/>
            </a:pPr>
            <a:endParaRPr dirty="0"/>
          </a:p>
        </p:txBody>
      </p:sp>
      <p:pic>
        <p:nvPicPr>
          <p:cNvPr id="3" name="Picture 2">
            <a:extLst>
              <a:ext uri="{FF2B5EF4-FFF2-40B4-BE49-F238E27FC236}">
                <a16:creationId xmlns:a16="http://schemas.microsoft.com/office/drawing/2014/main" id="{8E5D80F5-C1EF-8FF9-708C-BE84E57D987B}"/>
              </a:ext>
            </a:extLst>
          </p:cNvPr>
          <p:cNvPicPr>
            <a:picLocks noChangeAspect="1"/>
          </p:cNvPicPr>
          <p:nvPr/>
        </p:nvPicPr>
        <p:blipFill>
          <a:blip r:embed="rId4"/>
          <a:stretch>
            <a:fillRect/>
          </a:stretch>
        </p:blipFill>
        <p:spPr>
          <a:xfrm>
            <a:off x="6894195" y="0"/>
            <a:ext cx="5297805" cy="685800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TotalTime>
  <Words>916</Words>
  <Application>Microsoft Office PowerPoint</Application>
  <PresentationFormat>Widescreen</PresentationFormat>
  <Paragraphs>80</Paragraphs>
  <Slides>14</Slides>
  <Notes>14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Avenir</vt:lpstr>
      <vt:lpstr>Arial</vt:lpstr>
      <vt:lpstr>Century Gothic</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Gray, Richelle</cp:lastModifiedBy>
  <cp:revision>1</cp:revision>
  <dcterms:modified xsi:type="dcterms:W3CDTF">2026-10-15T15:02:45Z</dcterms:modified>
</cp:coreProperties>
</file>